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1" r:id="rId3"/>
    <p:sldId id="259" r:id="rId4"/>
    <p:sldId id="262" r:id="rId5"/>
    <p:sldId id="257" r:id="rId6"/>
    <p:sldId id="263" r:id="rId7"/>
    <p:sldId id="266" r:id="rId8"/>
    <p:sldId id="267" r:id="rId9"/>
    <p:sldId id="260" r:id="rId10"/>
    <p:sldId id="264" r:id="rId11"/>
    <p:sldId id="25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5" d="100"/>
          <a:sy n="125" d="100"/>
        </p:scale>
        <p:origin x="-1208"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726063A-2996-4253-A4C9-736954EEFB22}" type="datetimeFigureOut">
              <a:rPr lang="en-AU" smtClean="0"/>
              <a:t>21/10/15</a:t>
            </a:fld>
            <a:endParaRPr lang="en-AU"/>
          </a:p>
        </p:txBody>
      </p:sp>
      <p:sp>
        <p:nvSpPr>
          <p:cNvPr id="19" name="Footer Placeholder 18"/>
          <p:cNvSpPr>
            <a:spLocks noGrp="1"/>
          </p:cNvSpPr>
          <p:nvPr>
            <p:ph type="ftr" sz="quarter" idx="11"/>
          </p:nvPr>
        </p:nvSpPr>
        <p:spPr/>
        <p:txBody>
          <a:bodyPr/>
          <a:lstStyle/>
          <a:p>
            <a:endParaRPr lang="en-AU"/>
          </a:p>
        </p:txBody>
      </p:sp>
      <p:sp>
        <p:nvSpPr>
          <p:cNvPr id="27" name="Slide Number Placeholder 26"/>
          <p:cNvSpPr>
            <a:spLocks noGrp="1"/>
          </p:cNvSpPr>
          <p:nvPr>
            <p:ph type="sldNum" sz="quarter" idx="12"/>
          </p:nvPr>
        </p:nvSpPr>
        <p:spPr/>
        <p:txBody>
          <a:bodyPr/>
          <a:lstStyle/>
          <a:p>
            <a:fld id="{EA94CB46-024F-4901-88D3-FAE0F8D9801E}"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726063A-2996-4253-A4C9-736954EEFB22}" type="datetimeFigureOut">
              <a:rPr lang="en-AU" smtClean="0"/>
              <a:t>21/10/15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A94CB46-024F-4901-88D3-FAE0F8D9801E}"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726063A-2996-4253-A4C9-736954EEFB22}" type="datetimeFigureOut">
              <a:rPr lang="en-AU" smtClean="0"/>
              <a:t>21/10/15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A94CB46-024F-4901-88D3-FAE0F8D9801E}"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726063A-2996-4253-A4C9-736954EEFB22}" type="datetimeFigureOut">
              <a:rPr lang="en-AU" smtClean="0"/>
              <a:t>21/10/15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A94CB46-024F-4901-88D3-FAE0F8D9801E}"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726063A-2996-4253-A4C9-736954EEFB22}" type="datetimeFigureOut">
              <a:rPr lang="en-AU" smtClean="0"/>
              <a:t>21/10/15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A94CB46-024F-4901-88D3-FAE0F8D9801E}"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726063A-2996-4253-A4C9-736954EEFB22}" type="datetimeFigureOut">
              <a:rPr lang="en-AU" smtClean="0"/>
              <a:t>21/10/15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A94CB46-024F-4901-88D3-FAE0F8D9801E}"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726063A-2996-4253-A4C9-736954EEFB22}" type="datetimeFigureOut">
              <a:rPr lang="en-AU" smtClean="0"/>
              <a:t>21/10/15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EA94CB46-024F-4901-88D3-FAE0F8D9801E}" type="slidenum">
              <a:rPr lang="en-AU" smtClean="0"/>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726063A-2996-4253-A4C9-736954EEFB22}" type="datetimeFigureOut">
              <a:rPr lang="en-AU" smtClean="0"/>
              <a:t>21/10/15</a:t>
            </a:fld>
            <a:endParaRPr lang="en-AU"/>
          </a:p>
        </p:txBody>
      </p:sp>
      <p:sp>
        <p:nvSpPr>
          <p:cNvPr id="8" name="Slide Number Placeholder 7"/>
          <p:cNvSpPr>
            <a:spLocks noGrp="1"/>
          </p:cNvSpPr>
          <p:nvPr>
            <p:ph type="sldNum" sz="quarter" idx="11"/>
          </p:nvPr>
        </p:nvSpPr>
        <p:spPr/>
        <p:txBody>
          <a:bodyPr/>
          <a:lstStyle/>
          <a:p>
            <a:fld id="{EA94CB46-024F-4901-88D3-FAE0F8D9801E}" type="slidenum">
              <a:rPr lang="en-AU" smtClean="0"/>
              <a:t>‹#›</a:t>
            </a:fld>
            <a:endParaRPr lang="en-AU"/>
          </a:p>
        </p:txBody>
      </p:sp>
      <p:sp>
        <p:nvSpPr>
          <p:cNvPr id="9" name="Footer Placeholder 8"/>
          <p:cNvSpPr>
            <a:spLocks noGrp="1"/>
          </p:cNvSpPr>
          <p:nvPr>
            <p:ph type="ftr" sz="quarter" idx="12"/>
          </p:nvPr>
        </p:nvSpPr>
        <p:spPr/>
        <p:txBody>
          <a:bodyPr/>
          <a:lstStyle/>
          <a:p>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26063A-2996-4253-A4C9-736954EEFB22}" type="datetimeFigureOut">
              <a:rPr lang="en-AU" smtClean="0"/>
              <a:t>21/10/15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EA94CB46-024F-4901-88D3-FAE0F8D9801E}"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726063A-2996-4253-A4C9-736954EEFB22}" type="datetimeFigureOut">
              <a:rPr lang="en-AU" smtClean="0"/>
              <a:t>21/10/15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a:xfrm>
            <a:off x="8156448" y="6422064"/>
            <a:ext cx="762000" cy="365125"/>
          </a:xfrm>
        </p:spPr>
        <p:txBody>
          <a:bodyPr/>
          <a:lstStyle/>
          <a:p>
            <a:fld id="{EA94CB46-024F-4901-88D3-FAE0F8D9801E}" type="slidenum">
              <a:rPr lang="en-AU" smtClean="0"/>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2726063A-2996-4253-A4C9-736954EEFB22}" type="datetimeFigureOut">
              <a:rPr lang="en-AU" smtClean="0"/>
              <a:t>21/10/15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A94CB46-024F-4901-88D3-FAE0F8D9801E}" type="slidenum">
              <a:rPr lang="en-AU" smtClean="0"/>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2726063A-2996-4253-A4C9-736954EEFB22}" type="datetimeFigureOut">
              <a:rPr lang="en-AU" smtClean="0"/>
              <a:t>21/10/15</a:t>
            </a:fld>
            <a:endParaRPr lang="en-AU"/>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AU"/>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EA94CB46-024F-4901-88D3-FAE0F8D9801E}" type="slidenum">
              <a:rPr lang="en-AU" smtClean="0"/>
              <a:t>‹#›</a:t>
            </a:fld>
            <a:endParaRPr lang="en-AU"/>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3717032"/>
            <a:ext cx="6480048" cy="1656184"/>
          </a:xfrm>
        </p:spPr>
        <p:txBody>
          <a:bodyPr>
            <a:normAutofit/>
          </a:bodyPr>
          <a:lstStyle/>
          <a:p>
            <a:r>
              <a:rPr lang="en-AU" dirty="0" smtClean="0"/>
              <a:t>Creative Writing Pedagogy</a:t>
            </a:r>
            <a:endParaRPr lang="en-AU" dirty="0"/>
          </a:p>
        </p:txBody>
      </p:sp>
      <p:sp>
        <p:nvSpPr>
          <p:cNvPr id="3" name="Subtitle 2"/>
          <p:cNvSpPr>
            <a:spLocks noGrp="1"/>
          </p:cNvSpPr>
          <p:nvPr>
            <p:ph type="subTitle" idx="1"/>
          </p:nvPr>
        </p:nvSpPr>
        <p:spPr>
          <a:xfrm>
            <a:off x="467544" y="2996952"/>
            <a:ext cx="6480048" cy="588492"/>
          </a:xfrm>
        </p:spPr>
        <p:txBody>
          <a:bodyPr>
            <a:normAutofit fontScale="92500" lnSpcReduction="10000"/>
          </a:bodyPr>
          <a:lstStyle/>
          <a:p>
            <a:r>
              <a:rPr lang="en-AU" dirty="0" err="1" smtClean="0"/>
              <a:t>Dr.</a:t>
            </a:r>
            <a:r>
              <a:rPr lang="en-AU" dirty="0" smtClean="0"/>
              <a:t> Catherine </a:t>
            </a:r>
            <a:r>
              <a:rPr lang="en-AU" dirty="0" err="1" smtClean="0"/>
              <a:t>Noske</a:t>
            </a:r>
            <a:r>
              <a:rPr lang="en-AU" dirty="0" smtClean="0"/>
              <a:t>,</a:t>
            </a:r>
          </a:p>
          <a:p>
            <a:r>
              <a:rPr lang="en-AU" dirty="0" smtClean="0"/>
              <a:t>Editor, </a:t>
            </a:r>
            <a:r>
              <a:rPr lang="en-AU" i="1" dirty="0" smtClean="0"/>
              <a:t>Westerly</a:t>
            </a:r>
            <a:r>
              <a:rPr lang="en-AU" dirty="0" smtClean="0"/>
              <a:t> Magazine</a:t>
            </a:r>
          </a:p>
        </p:txBody>
      </p:sp>
      <p:grpSp>
        <p:nvGrpSpPr>
          <p:cNvPr id="8" name="Group 7"/>
          <p:cNvGrpSpPr/>
          <p:nvPr/>
        </p:nvGrpSpPr>
        <p:grpSpPr>
          <a:xfrm>
            <a:off x="467544" y="980728"/>
            <a:ext cx="4104456" cy="1152128"/>
            <a:chOff x="251520" y="620688"/>
            <a:chExt cx="4104456" cy="1152128"/>
          </a:xfrm>
        </p:grpSpPr>
        <p:sp>
          <p:nvSpPr>
            <p:cNvPr id="7" name="Rectangle 6"/>
            <p:cNvSpPr/>
            <p:nvPr/>
          </p:nvSpPr>
          <p:spPr>
            <a:xfrm>
              <a:off x="251520" y="620688"/>
              <a:ext cx="4104456" cy="1152128"/>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descr="Westerly masthead.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836712"/>
              <a:ext cx="3468206" cy="792088"/>
            </a:xfrm>
            <a:prstGeom prst="rect">
              <a:avLst/>
            </a:prstGeom>
          </p:spPr>
        </p:pic>
      </p:grpSp>
    </p:spTree>
    <p:extLst>
      <p:ext uri="{BB962C8B-B14F-4D97-AF65-F5344CB8AC3E}">
        <p14:creationId xmlns:p14="http://schemas.microsoft.com/office/powerpoint/2010/main" val="155306055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fontScale="92500" lnSpcReduction="10000"/>
          </a:bodyPr>
          <a:lstStyle/>
          <a:p>
            <a:pPr marL="0" indent="0">
              <a:buNone/>
            </a:pPr>
            <a:r>
              <a:rPr lang="en-AU" dirty="0"/>
              <a:t>Developing Perspectives</a:t>
            </a:r>
            <a:r>
              <a:rPr lang="en-AU" dirty="0" smtClean="0"/>
              <a:t>:</a:t>
            </a:r>
          </a:p>
          <a:p>
            <a:r>
              <a:rPr lang="en-AU" dirty="0" smtClean="0"/>
              <a:t>Write </a:t>
            </a:r>
            <a:r>
              <a:rPr lang="en-AU" dirty="0"/>
              <a:t>a story about a man who has lost his son in a war, without mentioning either death, war or the son.</a:t>
            </a:r>
          </a:p>
          <a:p>
            <a:r>
              <a:rPr lang="en-AU" dirty="0"/>
              <a:t>Write a story about the same man, from the perspective of his wife.</a:t>
            </a:r>
          </a:p>
          <a:p>
            <a:r>
              <a:rPr lang="en-AU" dirty="0"/>
              <a:t>Write a letter from the son, sent home before he </a:t>
            </a:r>
            <a:r>
              <a:rPr lang="en-AU" dirty="0" smtClean="0"/>
              <a:t>died</a:t>
            </a:r>
            <a:r>
              <a:rPr lang="en-AU" dirty="0"/>
              <a:t>. </a:t>
            </a:r>
            <a:endParaRPr lang="en-AU" dirty="0" smtClean="0"/>
          </a:p>
          <a:p>
            <a:pPr marL="0" indent="0">
              <a:buNone/>
            </a:pPr>
            <a:r>
              <a:rPr lang="en-AU" dirty="0" smtClean="0"/>
              <a:t>Exercise aims to encourage student in the application of technique as a problem-solving mechanism to the scenario. Student must identify and apply their choice of technique in responding.</a:t>
            </a:r>
            <a:endParaRPr lang="en-AU" dirty="0"/>
          </a:p>
        </p:txBody>
      </p:sp>
    </p:spTree>
    <p:extLst>
      <p:ext uri="{BB962C8B-B14F-4D97-AF65-F5344CB8AC3E}">
        <p14:creationId xmlns:p14="http://schemas.microsoft.com/office/powerpoint/2010/main" val="8554210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a:bodyPr>
          <a:lstStyle/>
          <a:p>
            <a:pPr marL="18288" indent="0">
              <a:buNone/>
            </a:pPr>
            <a:r>
              <a:rPr lang="en-US" dirty="0" smtClean="0"/>
              <a:t>Salman Rushdie sees writers as:</a:t>
            </a:r>
          </a:p>
          <a:p>
            <a:pPr marL="18288" indent="0">
              <a:buNone/>
            </a:pPr>
            <a:endParaRPr lang="en-US" dirty="0" smtClean="0"/>
          </a:p>
          <a:p>
            <a:pPr marL="18288" indent="0">
              <a:buNone/>
            </a:pPr>
            <a:r>
              <a:rPr lang="en-US" dirty="0" smtClean="0"/>
              <a:t>“‘the unacknowledged legislators of the world’, to believe in the literary art as the proper counterweight to power, and to see literature as a lofty transnational, transcultural force that could, in Bellow’s great formulation, ‘open the universe a little more.’” </a:t>
            </a:r>
          </a:p>
          <a:p>
            <a:pPr marL="18288" indent="0" algn="r">
              <a:buNone/>
            </a:pPr>
            <a:r>
              <a:rPr lang="en-US" i="1" dirty="0" smtClean="0"/>
              <a:t>Joseph Anton</a:t>
            </a:r>
            <a:r>
              <a:rPr lang="en-US" dirty="0" smtClean="0"/>
              <a:t> (2012)</a:t>
            </a:r>
            <a:endParaRPr lang="en-US" i="1" dirty="0" smtClean="0"/>
          </a:p>
          <a:p>
            <a:endParaRPr lang="en-AU" dirty="0"/>
          </a:p>
        </p:txBody>
      </p:sp>
    </p:spTree>
    <p:extLst>
      <p:ext uri="{BB962C8B-B14F-4D97-AF65-F5344CB8AC3E}">
        <p14:creationId xmlns:p14="http://schemas.microsoft.com/office/powerpoint/2010/main" val="96321806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pPr marL="0" indent="0">
              <a:buNone/>
            </a:pPr>
            <a:r>
              <a:rPr lang="en-AU" dirty="0"/>
              <a:t>1. Encouraging an instinctive </a:t>
            </a:r>
            <a:r>
              <a:rPr lang="en-AU" b="1" dirty="0"/>
              <a:t>creative response</a:t>
            </a:r>
            <a:r>
              <a:rPr lang="en-AU" dirty="0"/>
              <a:t> – </a:t>
            </a:r>
            <a:r>
              <a:rPr lang="en-AU" dirty="0" smtClean="0"/>
              <a:t>A</a:t>
            </a:r>
            <a:r>
              <a:rPr lang="en-AU" dirty="0"/>
              <a:t> </a:t>
            </a:r>
            <a:r>
              <a:rPr lang="en-AU" dirty="0" smtClean="0"/>
              <a:t>generative engagement with material, </a:t>
            </a:r>
            <a:r>
              <a:rPr lang="en-AU" dirty="0"/>
              <a:t>an understanding of the importance of creative effect.</a:t>
            </a:r>
          </a:p>
          <a:p>
            <a:pPr marL="0" indent="0">
              <a:buNone/>
            </a:pPr>
            <a:r>
              <a:rPr lang="en-AU" dirty="0"/>
              <a:t>2. </a:t>
            </a:r>
            <a:r>
              <a:rPr lang="en-AU" b="1" dirty="0"/>
              <a:t>Creative skills</a:t>
            </a:r>
            <a:r>
              <a:rPr lang="en-AU" dirty="0"/>
              <a:t> – C</a:t>
            </a:r>
            <a:r>
              <a:rPr lang="en-AU" dirty="0" smtClean="0"/>
              <a:t>onfidence </a:t>
            </a:r>
            <a:r>
              <a:rPr lang="en-AU" dirty="0"/>
              <a:t>in language </a:t>
            </a:r>
            <a:r>
              <a:rPr lang="en-AU" dirty="0" smtClean="0"/>
              <a:t>technique and the </a:t>
            </a:r>
            <a:r>
              <a:rPr lang="en-AU" dirty="0"/>
              <a:t>ability to </a:t>
            </a:r>
            <a:r>
              <a:rPr lang="en-AU" dirty="0" smtClean="0"/>
              <a:t>craft language in ways </a:t>
            </a:r>
            <a:r>
              <a:rPr lang="en-AU" dirty="0"/>
              <a:t>distinct from other disciplines.</a:t>
            </a:r>
          </a:p>
          <a:p>
            <a:pPr marL="0" indent="0">
              <a:buNone/>
            </a:pPr>
            <a:r>
              <a:rPr lang="en-AU" dirty="0"/>
              <a:t>3. Building </a:t>
            </a:r>
            <a:r>
              <a:rPr lang="en-AU" dirty="0" smtClean="0"/>
              <a:t>practice, </a:t>
            </a:r>
            <a:r>
              <a:rPr lang="en-AU" b="1" dirty="0" smtClean="0"/>
              <a:t>the capacity for flexibility</a:t>
            </a:r>
            <a:r>
              <a:rPr lang="en-AU" dirty="0" smtClean="0"/>
              <a:t> </a:t>
            </a:r>
            <a:r>
              <a:rPr lang="en-AU" dirty="0"/>
              <a:t>– D</a:t>
            </a:r>
            <a:r>
              <a:rPr lang="en-AU" dirty="0" smtClean="0"/>
              <a:t>eveloping creative skills in reference to underlying theoretical concepts. This </a:t>
            </a:r>
            <a:r>
              <a:rPr lang="en-AU" dirty="0"/>
              <a:t>demands a </a:t>
            </a:r>
            <a:r>
              <a:rPr lang="en-AU" b="1" dirty="0"/>
              <a:t>confidence </a:t>
            </a:r>
            <a:r>
              <a:rPr lang="en-AU" b="1" dirty="0" smtClean="0"/>
              <a:t>in application</a:t>
            </a:r>
            <a:r>
              <a:rPr lang="en-AU" dirty="0" smtClean="0"/>
              <a:t>.</a:t>
            </a:r>
            <a:endParaRPr lang="en-AU" dirty="0"/>
          </a:p>
        </p:txBody>
      </p:sp>
    </p:spTree>
    <p:extLst>
      <p:ext uri="{BB962C8B-B14F-4D97-AF65-F5344CB8AC3E}">
        <p14:creationId xmlns:p14="http://schemas.microsoft.com/office/powerpoint/2010/main" val="198188076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229600" cy="5649491"/>
          </a:xfrm>
        </p:spPr>
        <p:txBody>
          <a:bodyPr>
            <a:normAutofit fontScale="77500" lnSpcReduction="20000"/>
          </a:bodyPr>
          <a:lstStyle/>
          <a:p>
            <a:pPr marL="0" indent="0">
              <a:buNone/>
            </a:pPr>
            <a:r>
              <a:rPr lang="en-AU" dirty="0"/>
              <a:t>All senior secondary English courses aim to develop students’: </a:t>
            </a:r>
          </a:p>
          <a:p>
            <a:r>
              <a:rPr lang="en-AU" dirty="0" smtClean="0"/>
              <a:t>skills </a:t>
            </a:r>
            <a:r>
              <a:rPr lang="en-AU" dirty="0"/>
              <a:t>in listening, speaking, reading, viewing and writing </a:t>
            </a:r>
          </a:p>
          <a:p>
            <a:r>
              <a:rPr lang="en-AU" dirty="0" smtClean="0"/>
              <a:t>capacity </a:t>
            </a:r>
            <a:r>
              <a:rPr lang="en-AU" dirty="0"/>
              <a:t>to create texts for a range of purposes, audiences and contexts </a:t>
            </a:r>
          </a:p>
          <a:p>
            <a:r>
              <a:rPr lang="en-AU" dirty="0" smtClean="0"/>
              <a:t>understanding </a:t>
            </a:r>
            <a:r>
              <a:rPr lang="en-AU" dirty="0"/>
              <a:t>and appreciation of different uses of language. </a:t>
            </a:r>
          </a:p>
          <a:p>
            <a:endParaRPr lang="en-AU" dirty="0"/>
          </a:p>
          <a:p>
            <a:pPr marL="0" indent="0">
              <a:buNone/>
            </a:pPr>
            <a:r>
              <a:rPr lang="en-AU" dirty="0"/>
              <a:t>In addition, the English ATAR course aims to develop students’ ability to: </a:t>
            </a:r>
          </a:p>
          <a:p>
            <a:r>
              <a:rPr lang="en-AU" dirty="0" smtClean="0"/>
              <a:t>understand </a:t>
            </a:r>
            <a:r>
              <a:rPr lang="en-AU" dirty="0"/>
              <a:t>the use of language for communication </a:t>
            </a:r>
          </a:p>
          <a:p>
            <a:r>
              <a:rPr lang="en-AU" dirty="0" smtClean="0"/>
              <a:t>analyse</a:t>
            </a:r>
            <a:r>
              <a:rPr lang="en-AU" dirty="0"/>
              <a:t>, evaluate and create sustained imaginative, interpretive and persuasive texts in a range of modes </a:t>
            </a:r>
          </a:p>
          <a:p>
            <a:r>
              <a:rPr lang="en-AU" dirty="0" smtClean="0"/>
              <a:t>engage </a:t>
            </a:r>
            <a:r>
              <a:rPr lang="en-AU" dirty="0"/>
              <a:t>in critical analysis and evaluation. </a:t>
            </a:r>
            <a:endParaRPr lang="en-AU" dirty="0" smtClean="0"/>
          </a:p>
          <a:p>
            <a:endParaRPr lang="en-AU" dirty="0"/>
          </a:p>
          <a:p>
            <a:pPr marL="0" indent="0">
              <a:buNone/>
            </a:pPr>
            <a:r>
              <a:rPr lang="en-AU" b="1" dirty="0" smtClean="0"/>
              <a:t>ATAR English Yr.12 Syllabus</a:t>
            </a:r>
            <a:endParaRPr lang="en-AU" b="1" dirty="0"/>
          </a:p>
        </p:txBody>
      </p:sp>
    </p:spTree>
    <p:extLst>
      <p:ext uri="{BB962C8B-B14F-4D97-AF65-F5344CB8AC3E}">
        <p14:creationId xmlns:p14="http://schemas.microsoft.com/office/powerpoint/2010/main" val="303647093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fontScale="92500" lnSpcReduction="20000"/>
          </a:bodyPr>
          <a:lstStyle/>
          <a:p>
            <a:pPr marL="0" indent="0">
              <a:buNone/>
            </a:pPr>
            <a:r>
              <a:rPr lang="en-AU" dirty="0" smtClean="0"/>
              <a:t>Responsive exercises:</a:t>
            </a:r>
          </a:p>
          <a:p>
            <a:pPr marL="514350" indent="-514350">
              <a:buAutoNum type="arabicPeriod"/>
            </a:pPr>
            <a:r>
              <a:rPr lang="en-AU" dirty="0" smtClean="0"/>
              <a:t>Choose an object important to you</a:t>
            </a:r>
          </a:p>
          <a:p>
            <a:pPr marL="514350" indent="-514350">
              <a:buAutoNum type="arabicPeriod"/>
            </a:pPr>
            <a:r>
              <a:rPr lang="en-AU" dirty="0" smtClean="0"/>
              <a:t>List six verbs you can associate with it</a:t>
            </a:r>
          </a:p>
          <a:p>
            <a:pPr marL="514350" indent="-514350">
              <a:buAutoNum type="arabicPeriod"/>
            </a:pPr>
            <a:r>
              <a:rPr lang="en-AU" dirty="0" smtClean="0"/>
              <a:t>List six adverbs</a:t>
            </a:r>
            <a:r>
              <a:rPr lang="en-AU" dirty="0"/>
              <a:t> </a:t>
            </a:r>
            <a:r>
              <a:rPr lang="en-AU" dirty="0" smtClean="0"/>
              <a:t>likewise</a:t>
            </a:r>
          </a:p>
          <a:p>
            <a:pPr marL="514350" indent="-514350">
              <a:buAutoNum type="arabicPeriod"/>
            </a:pPr>
            <a:r>
              <a:rPr lang="en-AU" dirty="0" smtClean="0"/>
              <a:t>List six adjectives</a:t>
            </a:r>
          </a:p>
          <a:p>
            <a:pPr marL="514350" indent="-514350">
              <a:buAutoNum type="arabicPeriod"/>
            </a:pPr>
            <a:r>
              <a:rPr lang="en-AU" dirty="0" smtClean="0"/>
              <a:t>Choose your favourite combination, and combine them to create the opening line of a short descriptive passage.</a:t>
            </a:r>
          </a:p>
          <a:p>
            <a:pPr marL="0" indent="0">
              <a:buNone/>
            </a:pPr>
            <a:endParaRPr lang="en-AU" dirty="0" smtClean="0"/>
          </a:p>
          <a:p>
            <a:pPr marL="0" indent="0">
              <a:buNone/>
            </a:pPr>
            <a:r>
              <a:rPr lang="en-AU" dirty="0" smtClean="0"/>
              <a:t>Don’t restrict the focus of the passage – the list-making exercise often brings out new ideas and connections to move off. You can mix it up by numbering the list and calling combinations at random.</a:t>
            </a:r>
          </a:p>
        </p:txBody>
      </p:sp>
    </p:spTree>
    <p:extLst>
      <p:ext uri="{BB962C8B-B14F-4D97-AF65-F5344CB8AC3E}">
        <p14:creationId xmlns:p14="http://schemas.microsoft.com/office/powerpoint/2010/main" val="330898595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92500"/>
          </a:bodyPr>
          <a:lstStyle/>
          <a:p>
            <a:pPr marL="0" indent="0">
              <a:buNone/>
            </a:pPr>
            <a:r>
              <a:rPr lang="en-US" dirty="0" smtClean="0"/>
              <a:t>“…A skillful artist has constructed a tale.  If wise, he has not fashioned his thoughts to accommodate his incidents; but having conceived, with deliberate care, </a:t>
            </a:r>
            <a:r>
              <a:rPr lang="en-US" b="1" dirty="0" smtClean="0"/>
              <a:t>a certain unique or single effect </a:t>
            </a:r>
            <a:r>
              <a:rPr lang="en-US" dirty="0" smtClean="0"/>
              <a:t>to be wrought out, he then invents such incidents – he then combines such events as may best aid him in establishing this preconceived effect. If his very initial sentence tend not to the </a:t>
            </a:r>
            <a:r>
              <a:rPr lang="en-US" dirty="0" err="1" smtClean="0"/>
              <a:t>outbringing</a:t>
            </a:r>
            <a:r>
              <a:rPr lang="en-US" dirty="0" smtClean="0"/>
              <a:t> of this effect, then he has failed in his first step.”</a:t>
            </a:r>
          </a:p>
          <a:p>
            <a:pPr marL="0" indent="0">
              <a:buNone/>
            </a:pPr>
            <a:endParaRPr lang="en-US" dirty="0" smtClean="0"/>
          </a:p>
          <a:p>
            <a:pPr marL="0" indent="0">
              <a:buNone/>
            </a:pPr>
            <a:r>
              <a:rPr lang="en-US" dirty="0" smtClean="0"/>
              <a:t>Edgar </a:t>
            </a:r>
            <a:r>
              <a:rPr lang="en-US" dirty="0"/>
              <a:t>Allen Poe,  ‘The importance of the single effect in a prose tale’ (1842</a:t>
            </a:r>
            <a:r>
              <a:rPr lang="en-US" dirty="0" smtClean="0"/>
              <a:t>)</a:t>
            </a:r>
          </a:p>
        </p:txBody>
      </p:sp>
    </p:spTree>
    <p:extLst>
      <p:ext uri="{BB962C8B-B14F-4D97-AF65-F5344CB8AC3E}">
        <p14:creationId xmlns:p14="http://schemas.microsoft.com/office/powerpoint/2010/main" val="110054408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904656"/>
          </a:xfrm>
        </p:spPr>
        <p:txBody>
          <a:bodyPr>
            <a:normAutofit fontScale="92500" lnSpcReduction="10000"/>
          </a:bodyPr>
          <a:lstStyle/>
          <a:p>
            <a:pPr marL="0" indent="0">
              <a:buNone/>
            </a:pPr>
            <a:r>
              <a:rPr lang="en-AU" dirty="0" smtClean="0"/>
              <a:t>Composing, Section Three – 30%</a:t>
            </a:r>
          </a:p>
          <a:p>
            <a:r>
              <a:rPr lang="en-AU" dirty="0" smtClean="0"/>
              <a:t>Questions </a:t>
            </a:r>
            <a:r>
              <a:rPr lang="en-AU" dirty="0"/>
              <a:t>require the candidate to demonstrate writing skills by choosing form(s) of writing appropriate to specific audiences, contexts and purposes. </a:t>
            </a:r>
          </a:p>
          <a:p>
            <a:r>
              <a:rPr lang="en-AU" dirty="0"/>
              <a:t>The questions require the candidate to create a sustained imaginative, interpretive or persuasive text. </a:t>
            </a:r>
          </a:p>
          <a:p>
            <a:r>
              <a:rPr lang="en-AU" dirty="0"/>
              <a:t>Questions are not directly related to texts studied. 	</a:t>
            </a:r>
            <a:endParaRPr lang="en-AU" dirty="0" smtClean="0"/>
          </a:p>
          <a:p>
            <a:pPr marL="0" indent="0">
              <a:buNone/>
            </a:pPr>
            <a:endParaRPr lang="en-AU" dirty="0" smtClean="0"/>
          </a:p>
          <a:p>
            <a:pPr marL="0" indent="0">
              <a:buNone/>
            </a:pPr>
            <a:r>
              <a:rPr lang="en-AU" dirty="0"/>
              <a:t>One question from a choice of four or five </a:t>
            </a:r>
          </a:p>
          <a:p>
            <a:pPr marL="0" indent="0">
              <a:buNone/>
            </a:pPr>
            <a:r>
              <a:rPr lang="en-AU" dirty="0"/>
              <a:t>Suggested working time: 60 minutes </a:t>
            </a:r>
          </a:p>
          <a:p>
            <a:endParaRPr lang="en-AU" dirty="0"/>
          </a:p>
        </p:txBody>
      </p:sp>
    </p:spTree>
    <p:extLst>
      <p:ext uri="{BB962C8B-B14F-4D97-AF65-F5344CB8AC3E}">
        <p14:creationId xmlns:p14="http://schemas.microsoft.com/office/powerpoint/2010/main" val="361602593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904656"/>
          </a:xfrm>
        </p:spPr>
        <p:txBody>
          <a:bodyPr>
            <a:normAutofit lnSpcReduction="10000"/>
          </a:bodyPr>
          <a:lstStyle/>
          <a:p>
            <a:pPr marL="0" indent="0">
              <a:buNone/>
            </a:pPr>
            <a:r>
              <a:rPr lang="en-AU" dirty="0" smtClean="0"/>
              <a:t>Jayne Anne Phillips, ‘Cheers’</a:t>
            </a:r>
          </a:p>
          <a:p>
            <a:pPr marL="0" indent="0">
              <a:buNone/>
            </a:pPr>
            <a:r>
              <a:rPr lang="en-AU" sz="2600" dirty="0" smtClean="0"/>
              <a:t>“The sewing woman lived across the tracks, down past </a:t>
            </a:r>
            <a:r>
              <a:rPr lang="en-AU" sz="2600" dirty="0" err="1" smtClean="0"/>
              <a:t>Arey’s</a:t>
            </a:r>
            <a:r>
              <a:rPr lang="en-AU" sz="2600" dirty="0" smtClean="0"/>
              <a:t> Feed Store. Row of skinny houses on a mud alley. Her rooms smelled of salted grease and old newspaper. Behind the ironing board she was thin, scooping up papers that shuffled open in her hands. Her eyebrows were arched sharp and painted on.</a:t>
            </a:r>
          </a:p>
          <a:p>
            <a:pPr marL="0" indent="0">
              <a:buNone/>
            </a:pPr>
            <a:r>
              <a:rPr lang="en-AU" sz="2600" dirty="0" smtClean="0"/>
              <a:t>…on the wall was a postcard of orange trees in Florida. A man in a straw hat reached up with his hand all curled. Beautiful Bounty said the card in wavy red letters.”</a:t>
            </a:r>
          </a:p>
          <a:p>
            <a:pPr marL="0" indent="0">
              <a:buNone/>
            </a:pPr>
            <a:r>
              <a:rPr lang="en-AU" dirty="0" smtClean="0"/>
              <a:t>- </a:t>
            </a:r>
            <a:r>
              <a:rPr lang="en-AU" sz="2400" dirty="0" smtClean="0"/>
              <a:t>Note: simple syntax, use of close detail, movement inwards from external to personal, symbolism in description, plenty as opposed to lack.</a:t>
            </a:r>
          </a:p>
        </p:txBody>
      </p:sp>
    </p:spTree>
    <p:extLst>
      <p:ext uri="{BB962C8B-B14F-4D97-AF65-F5344CB8AC3E}">
        <p14:creationId xmlns:p14="http://schemas.microsoft.com/office/powerpoint/2010/main" val="105231758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616624"/>
          </a:xfrm>
        </p:spPr>
        <p:txBody>
          <a:bodyPr>
            <a:normAutofit fontScale="92500" lnSpcReduction="10000"/>
          </a:bodyPr>
          <a:lstStyle/>
          <a:p>
            <a:pPr marL="0" indent="0">
              <a:buNone/>
            </a:pPr>
            <a:r>
              <a:rPr lang="en-AU" dirty="0" smtClean="0"/>
              <a:t>“Tell me something Honey. How’d I manage all these kids an no man. On television there was loud applause for the queen, whose roses were sharp and real. Her machine buzzed like an animal beside the round clock. </a:t>
            </a:r>
          </a:p>
          <a:p>
            <a:pPr marL="0" indent="0">
              <a:buNone/>
            </a:pPr>
            <a:r>
              <a:rPr lang="en-AU" dirty="0" smtClean="0"/>
              <a:t>…When I left she tucked the money in her sweater. She had pins between her teeth and lipstick gone grainy in the cracks of her mouth. I had a red swing skirt and a bumpy A on my chest. Lord, she said. You do look pretty.”</a:t>
            </a:r>
          </a:p>
          <a:p>
            <a:pPr marL="0" indent="0">
              <a:buNone/>
            </a:pPr>
            <a:r>
              <a:rPr lang="en-AU" sz="2600" dirty="0" smtClean="0"/>
              <a:t>- Note: simple syntax (statements instead of questions) returns to emphasis pathos of her situation, contrast with hyper-realism of television show. Moment of catharsis in the close, wherein she recognises beauty.</a:t>
            </a:r>
            <a:endParaRPr lang="en-AU" sz="2600" dirty="0"/>
          </a:p>
        </p:txBody>
      </p:sp>
    </p:spTree>
    <p:extLst>
      <p:ext uri="{BB962C8B-B14F-4D97-AF65-F5344CB8AC3E}">
        <p14:creationId xmlns:p14="http://schemas.microsoft.com/office/powerpoint/2010/main" val="420495752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048672"/>
          </a:xfrm>
        </p:spPr>
        <p:txBody>
          <a:bodyPr>
            <a:normAutofit fontScale="77500" lnSpcReduction="20000"/>
          </a:bodyPr>
          <a:lstStyle/>
          <a:p>
            <a:pPr marL="0" indent="0">
              <a:buNone/>
            </a:pPr>
            <a:r>
              <a:rPr lang="en-AU" dirty="0" smtClean="0"/>
              <a:t>Technical exercises:</a:t>
            </a:r>
          </a:p>
          <a:p>
            <a:pPr marL="0" indent="0">
              <a:buNone/>
            </a:pPr>
            <a:r>
              <a:rPr lang="en-AU" dirty="0" smtClean="0"/>
              <a:t>You are walking through a busy park and a child lets go of a balloon. Write this (or any similar) scene:</a:t>
            </a:r>
          </a:p>
          <a:p>
            <a:r>
              <a:rPr lang="en-AU" dirty="0" smtClean="0"/>
              <a:t>In present tense</a:t>
            </a:r>
          </a:p>
          <a:p>
            <a:r>
              <a:rPr lang="en-AU" dirty="0" smtClean="0"/>
              <a:t>In past tense</a:t>
            </a:r>
          </a:p>
          <a:p>
            <a:r>
              <a:rPr lang="en-AU" dirty="0" smtClean="0"/>
              <a:t>In first person perspective</a:t>
            </a:r>
          </a:p>
          <a:p>
            <a:r>
              <a:rPr lang="en-AU" dirty="0" smtClean="0"/>
              <a:t>In third person perspective</a:t>
            </a:r>
          </a:p>
          <a:p>
            <a:r>
              <a:rPr lang="en-AU" dirty="0" smtClean="0"/>
              <a:t>Using repetition</a:t>
            </a:r>
          </a:p>
          <a:p>
            <a:r>
              <a:rPr lang="en-AU" dirty="0" smtClean="0"/>
              <a:t>Using the balloon as a symbol for hope</a:t>
            </a:r>
          </a:p>
          <a:p>
            <a:r>
              <a:rPr lang="en-AU" dirty="0" smtClean="0"/>
              <a:t>Using the balloon as a symbol for fear</a:t>
            </a:r>
          </a:p>
          <a:p>
            <a:pPr marL="0" indent="0">
              <a:buNone/>
            </a:pPr>
            <a:endParaRPr lang="en-AU" dirty="0" smtClean="0"/>
          </a:p>
          <a:p>
            <a:pPr marL="0" indent="0">
              <a:buNone/>
            </a:pPr>
            <a:r>
              <a:rPr lang="en-AU" dirty="0" smtClean="0"/>
              <a:t>Complete these in runs of two/three, and discuss what changes in the piece with each manifestation; what is easy/difficult and why; what they feel was effective.</a:t>
            </a:r>
          </a:p>
          <a:p>
            <a:pPr marL="0" indent="0">
              <a:buNone/>
            </a:pPr>
            <a:r>
              <a:rPr lang="en-AU" dirty="0" smtClean="0"/>
              <a:t>Don’t force students to share writing, but encourage them to consider what has shifted, what they might take from each. </a:t>
            </a:r>
          </a:p>
          <a:p>
            <a:pPr marL="0" indent="0">
              <a:buNone/>
            </a:pPr>
            <a:r>
              <a:rPr lang="en-AU" dirty="0" smtClean="0"/>
              <a:t>Ask students to develop their favourite into a full piece.</a:t>
            </a:r>
            <a:endParaRPr lang="en-AU" dirty="0"/>
          </a:p>
        </p:txBody>
      </p:sp>
    </p:spTree>
    <p:extLst>
      <p:ext uri="{BB962C8B-B14F-4D97-AF65-F5344CB8AC3E}">
        <p14:creationId xmlns:p14="http://schemas.microsoft.com/office/powerpoint/2010/main" val="33026916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402</TotalTime>
  <Words>978</Words>
  <Application>Microsoft Macintosh PowerPoint</Application>
  <PresentationFormat>On-screen Show (4:3)</PresentationFormat>
  <Paragraphs>64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Technic</vt:lpstr>
      <vt:lpstr>Creative Writing Pedagogy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dc:creator>
  <cp:lastModifiedBy>Kate </cp:lastModifiedBy>
  <cp:revision>19</cp:revision>
  <dcterms:created xsi:type="dcterms:W3CDTF">2015-10-19T09:24:35Z</dcterms:created>
  <dcterms:modified xsi:type="dcterms:W3CDTF">2015-10-21T01:41:04Z</dcterms:modified>
</cp:coreProperties>
</file>