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5" r:id="rId9"/>
    <p:sldId id="263" r:id="rId10"/>
    <p:sldId id="264" r:id="rId11"/>
    <p:sldId id="270" r:id="rId12"/>
    <p:sldId id="267" r:id="rId13"/>
    <p:sldId id="268" r:id="rId14"/>
    <p:sldId id="269" r:id="rId15"/>
    <p:sldId id="27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la.gov.au/ojs/index.php/jasal/article/viewFile/14/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25" y="3034553"/>
            <a:ext cx="8001000" cy="3823447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err="1" smtClean="0"/>
              <a:t>Dr</a:t>
            </a:r>
            <a:r>
              <a:rPr lang="en-US" sz="2000" dirty="0" smtClean="0"/>
              <a:t> Tony Hughes-</a:t>
            </a:r>
            <a:r>
              <a:rPr lang="en-US" sz="2000" dirty="0" err="1" smtClean="0"/>
              <a:t>d’Aeth</a:t>
            </a:r>
            <a:endParaRPr lang="en-US" sz="2000" dirty="0" smtClean="0"/>
          </a:p>
          <a:p>
            <a:r>
              <a:rPr lang="en-US" dirty="0" smtClean="0"/>
              <a:t>Senior Lecturer</a:t>
            </a:r>
          </a:p>
          <a:p>
            <a:r>
              <a:rPr lang="en-US" dirty="0" smtClean="0"/>
              <a:t>English and Cultural Studies</a:t>
            </a:r>
          </a:p>
          <a:p>
            <a:r>
              <a:rPr lang="en-US" dirty="0" smtClean="0"/>
              <a:t>The University of Western Australia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539751" y="492126"/>
            <a:ext cx="5048251" cy="2349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an environmental text?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664" y="936525"/>
            <a:ext cx="3596479" cy="55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3818" y="356260"/>
            <a:ext cx="7372506" cy="1270143"/>
          </a:xfrm>
        </p:spPr>
        <p:txBody>
          <a:bodyPr>
            <a:normAutofit/>
          </a:bodyPr>
          <a:lstStyle/>
          <a:p>
            <a:r>
              <a:rPr lang="en-US" dirty="0" smtClean="0"/>
              <a:t>The “Buell” test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6" y="2276964"/>
            <a:ext cx="7780104" cy="42906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human history implicated in natural history?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/>
              <a:t>human interest not the only </a:t>
            </a:r>
            <a:r>
              <a:rPr lang="en-US" i="1" dirty="0" smtClean="0"/>
              <a:t>interest?</a:t>
            </a:r>
            <a:endParaRPr lang="en-US" i="1" dirty="0" smtClean="0"/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/>
              <a:t>h</a:t>
            </a:r>
            <a:r>
              <a:rPr lang="en-US" i="1" dirty="0" smtClean="0"/>
              <a:t>uman accountability to the environment?</a:t>
            </a:r>
            <a:endParaRPr lang="en-US" i="1" dirty="0" smtClean="0"/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/>
              <a:t>environment understood as </a:t>
            </a:r>
            <a:r>
              <a:rPr lang="en-US" i="1" dirty="0" smtClean="0"/>
              <a:t>process?</a:t>
            </a:r>
            <a:endParaRPr lang="en-US" i="1" dirty="0"/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endParaRPr lang="en-US" i="1" dirty="0"/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endParaRPr lang="en-US" i="1" dirty="0"/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1792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1315" y="239633"/>
            <a:ext cx="9755315" cy="1497707"/>
          </a:xfrm>
        </p:spPr>
        <p:txBody>
          <a:bodyPr>
            <a:noAutofit/>
          </a:bodyPr>
          <a:lstStyle/>
          <a:p>
            <a:r>
              <a:rPr lang="en-US" i="1" dirty="0" smtClean="0"/>
              <a:t>1) human </a:t>
            </a:r>
            <a:r>
              <a:rPr lang="en-US" i="1" dirty="0"/>
              <a:t>history implicated in natural history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6" y="2276964"/>
            <a:ext cx="7780104" cy="42906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Not exactly, the narrative submits the natural world—with the </a:t>
            </a:r>
            <a:r>
              <a:rPr lang="en-US" dirty="0" err="1" smtClean="0"/>
              <a:t>thylacine</a:t>
            </a:r>
            <a:r>
              <a:rPr lang="en-US" dirty="0" smtClean="0"/>
              <a:t> as its evocative emblem—to human instrumentalism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i.e. M succeeds and the last </a:t>
            </a:r>
            <a:r>
              <a:rPr lang="en-US" dirty="0" err="1" smtClean="0"/>
              <a:t>Thylacine</a:t>
            </a:r>
            <a:r>
              <a:rPr lang="en-US" dirty="0" smtClean="0"/>
              <a:t> is sacrificed for human-</a:t>
            </a:r>
            <a:r>
              <a:rPr lang="en-US" dirty="0" err="1" smtClean="0"/>
              <a:t>centred</a:t>
            </a:r>
            <a:r>
              <a:rPr lang="en-US" dirty="0" smtClean="0"/>
              <a:t> biotechnology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But, the chilling and violent quality of this victory also implies a critique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 cautionary tale</a:t>
            </a:r>
          </a:p>
        </p:txBody>
      </p:sp>
    </p:spTree>
    <p:extLst>
      <p:ext uri="{BB962C8B-B14F-4D97-AF65-F5344CB8AC3E}">
        <p14:creationId xmlns:p14="http://schemas.microsoft.com/office/powerpoint/2010/main" val="214057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2784" y="884224"/>
            <a:ext cx="10015571" cy="914400"/>
          </a:xfrm>
        </p:spPr>
        <p:txBody>
          <a:bodyPr>
            <a:noAutofit/>
          </a:bodyPr>
          <a:lstStyle/>
          <a:p>
            <a:r>
              <a:rPr lang="en-US" i="1" dirty="0" smtClean="0"/>
              <a:t>2) human </a:t>
            </a:r>
            <a:r>
              <a:rPr lang="en-US" i="1" dirty="0"/>
              <a:t>interest not the only </a:t>
            </a:r>
            <a:r>
              <a:rPr lang="en-US" i="1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Yes I think it passes this measure.  One comes to feel a desperate identification with the </a:t>
            </a:r>
            <a:r>
              <a:rPr lang="en-US" dirty="0" err="1" smtClean="0"/>
              <a:t>Thylacine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One wishes deeply that it will survive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“Its” interest seems to be the paramount one for us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Although, we should also ask why?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Why do we identify with an extinct animal?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1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0279" y="450464"/>
            <a:ext cx="9365638" cy="1442638"/>
          </a:xfrm>
        </p:spPr>
        <p:txBody>
          <a:bodyPr>
            <a:noAutofit/>
          </a:bodyPr>
          <a:lstStyle/>
          <a:p>
            <a:r>
              <a:rPr lang="en-US" i="1" dirty="0" smtClean="0"/>
              <a:t>3) </a:t>
            </a:r>
            <a:r>
              <a:rPr lang="en-US" i="1" dirty="0" smtClean="0"/>
              <a:t>Human accountability to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408313"/>
            <a:ext cx="7610476" cy="404972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Again the novel is usefully ambiguous on this point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The environmentalists are </a:t>
            </a:r>
            <a:r>
              <a:rPr lang="en-US" dirty="0" err="1" smtClean="0"/>
              <a:t>satirised</a:t>
            </a:r>
            <a:r>
              <a:rPr lang="en-US" dirty="0" smtClean="0"/>
              <a:t> as ineffectual hippies or brain-dead stoners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err="1" smtClean="0"/>
              <a:t>Jarrah</a:t>
            </a:r>
            <a:r>
              <a:rPr lang="en-US" dirty="0" smtClean="0"/>
              <a:t> Armstrong is introduced as an </a:t>
            </a:r>
            <a:r>
              <a:rPr lang="en-US" dirty="0" err="1" smtClean="0"/>
              <a:t>idealised</a:t>
            </a:r>
            <a:r>
              <a:rPr lang="en-US" dirty="0" smtClean="0"/>
              <a:t> naturalist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But he is dead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And in his place is M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And M wins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But also, it is an “empty” victory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1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7413" y="187390"/>
            <a:ext cx="10111413" cy="914400"/>
          </a:xfrm>
        </p:spPr>
        <p:txBody>
          <a:bodyPr>
            <a:noAutofit/>
          </a:bodyPr>
          <a:lstStyle/>
          <a:p>
            <a:r>
              <a:rPr lang="en-US" i="1" dirty="0" smtClean="0"/>
              <a:t>4) environment </a:t>
            </a:r>
            <a:r>
              <a:rPr lang="en-US" i="1" dirty="0"/>
              <a:t>understood as </a:t>
            </a:r>
            <a:r>
              <a:rPr lang="en-US" i="1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55" y="1258074"/>
            <a:ext cx="8458124" cy="54202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Buell seems to have two things in mind </a:t>
            </a:r>
            <a:r>
              <a:rPr lang="en-US" dirty="0" smtClean="0"/>
              <a:t>here:</a:t>
            </a:r>
            <a:endParaRPr lang="en-US" dirty="0" smtClean="0"/>
          </a:p>
          <a:p>
            <a:pPr marL="457200" indent="-457200">
              <a:lnSpc>
                <a:spcPct val="13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Environment </a:t>
            </a:r>
            <a:r>
              <a:rPr lang="en-US" dirty="0" smtClean="0"/>
              <a:t>is a </a:t>
            </a:r>
            <a:r>
              <a:rPr lang="en-US" dirty="0" smtClean="0"/>
              <a:t>complex system that proceeds according to its own interrelated patterns – i.e. the “eco-system”</a:t>
            </a:r>
          </a:p>
          <a:p>
            <a:pPr marL="457200" indent="-457200">
              <a:lnSpc>
                <a:spcPct val="13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 smtClean="0"/>
              <a:t>The environment </a:t>
            </a:r>
            <a:r>
              <a:rPr lang="en-US" dirty="0" smtClean="0"/>
              <a:t>is fragile and </a:t>
            </a:r>
            <a:r>
              <a:rPr lang="en-US" dirty="0"/>
              <a:t>i</a:t>
            </a:r>
            <a:r>
              <a:rPr lang="en-US" dirty="0" smtClean="0"/>
              <a:t>ts </a:t>
            </a:r>
            <a:r>
              <a:rPr lang="en-US" dirty="0" smtClean="0"/>
              <a:t>complex balances can be interrupted by human action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In </a:t>
            </a:r>
            <a:r>
              <a:rPr lang="en-US" i="1" dirty="0" smtClean="0"/>
              <a:t>The Hunter</a:t>
            </a:r>
            <a:r>
              <a:rPr lang="en-US" dirty="0" smtClean="0"/>
              <a:t>, w</a:t>
            </a:r>
            <a:r>
              <a:rPr lang="en-US" dirty="0" smtClean="0"/>
              <a:t>e </a:t>
            </a:r>
            <a:r>
              <a:rPr lang="en-US" dirty="0" smtClean="0"/>
              <a:t>do experience the environment as an “other”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The wilderness seems fundamentally inhuman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It is not a romantic nature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M is understood, in some ways, as “natural” in the sense that he is a being reduced to </a:t>
            </a:r>
            <a:r>
              <a:rPr lang="en-US" dirty="0" smtClean="0"/>
              <a:t>pure </a:t>
            </a:r>
            <a:r>
              <a:rPr lang="en-US" dirty="0" smtClean="0"/>
              <a:t>drive</a:t>
            </a:r>
            <a:endParaRPr lang="en-US" dirty="0" smtClean="0"/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He acts without remorse according to the dictates of his 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 yes or no???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think it is an environmental text</a:t>
            </a:r>
          </a:p>
          <a:p>
            <a:r>
              <a:rPr lang="en-US" dirty="0" smtClean="0"/>
              <a:t>Even though it doesn’t exactly fit the criteria set down by Buell</a:t>
            </a:r>
          </a:p>
          <a:p>
            <a:r>
              <a:rPr lang="en-US" dirty="0" smtClean="0"/>
              <a:t>The important thing, though, is …</a:t>
            </a:r>
          </a:p>
          <a:p>
            <a:r>
              <a:rPr lang="en-US" dirty="0" smtClean="0"/>
              <a:t>What do you think?</a:t>
            </a:r>
          </a:p>
          <a:p>
            <a:r>
              <a:rPr lang="en-US" dirty="0" smtClean="0"/>
              <a:t>What do your students think?</a:t>
            </a:r>
          </a:p>
          <a:p>
            <a:r>
              <a:rPr lang="en-US" dirty="0" smtClean="0"/>
              <a:t>And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843" y="666656"/>
            <a:ext cx="8913813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929047"/>
            <a:ext cx="7610476" cy="464888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Lawrence Buell, </a:t>
            </a:r>
            <a:r>
              <a:rPr lang="en-US" i="1" dirty="0" smtClean="0"/>
              <a:t>The Environmental Imagination: Thoreau, Nature Writing and the Formation of American Culture</a:t>
            </a:r>
            <a:r>
              <a:rPr lang="en-US" dirty="0" smtClean="0"/>
              <a:t>.  Cambridge, Massachusetts: Harvard UP, 1995.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Greg Garrard, </a:t>
            </a:r>
            <a:r>
              <a:rPr lang="en-US" i="1" dirty="0" err="1" smtClean="0"/>
              <a:t>Ecocriticism</a:t>
            </a:r>
            <a:r>
              <a:rPr lang="en-US" dirty="0" smtClean="0"/>
              <a:t>.  London and New York: </a:t>
            </a:r>
            <a:r>
              <a:rPr lang="en-US" dirty="0" err="1" smtClean="0"/>
              <a:t>Routledge</a:t>
            </a:r>
            <a:r>
              <a:rPr lang="en-US" dirty="0" smtClean="0"/>
              <a:t>, 2012</a:t>
            </a:r>
            <a:r>
              <a:rPr lang="en-US" dirty="0" smtClean="0"/>
              <a:t>. (part of the </a:t>
            </a:r>
            <a:r>
              <a:rPr lang="en-US" dirty="0" err="1" smtClean="0"/>
              <a:t>Routledge</a:t>
            </a:r>
            <a:r>
              <a:rPr lang="en-US" dirty="0" smtClean="0"/>
              <a:t> “New Critical Idiom” Series)</a:t>
            </a:r>
            <a:endParaRPr lang="en-US" dirty="0" smtClean="0"/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/>
              <a:t>Tony Hughes-</a:t>
            </a:r>
            <a:r>
              <a:rPr lang="en-US" dirty="0" err="1" smtClean="0"/>
              <a:t>d’Aeth</a:t>
            </a:r>
            <a:r>
              <a:rPr lang="en-US" dirty="0" smtClean="0"/>
              <a:t>, “Australian </a:t>
            </a:r>
            <a:r>
              <a:rPr lang="en-US" dirty="0"/>
              <a:t>Writing, Deep Ecology and Julia </a:t>
            </a:r>
            <a:r>
              <a:rPr lang="en-US" dirty="0" smtClean="0"/>
              <a:t>Leigh’s </a:t>
            </a:r>
            <a:r>
              <a:rPr lang="en-US" i="1" dirty="0"/>
              <a:t>The </a:t>
            </a:r>
            <a:r>
              <a:rPr lang="en-US" i="1" dirty="0" smtClean="0"/>
              <a:t>Hunter</a:t>
            </a:r>
            <a:r>
              <a:rPr lang="en-US" dirty="0" smtClean="0"/>
              <a:t>” </a:t>
            </a:r>
            <a:r>
              <a:rPr lang="en-US" i="1" dirty="0" smtClean="0"/>
              <a:t>JASAL (Journal of the Association for the Study of Australian Literature) </a:t>
            </a:r>
            <a:r>
              <a:rPr lang="en-US" dirty="0" smtClean="0"/>
              <a:t>2.1 (2002) 19-31.</a:t>
            </a:r>
            <a:endParaRPr lang="en-US" dirty="0" smtClean="0">
              <a:hlinkClick r:id="rId2"/>
            </a:endParaRPr>
          </a:p>
          <a:p>
            <a:pPr lvl="1">
              <a:lnSpc>
                <a:spcPct val="130000"/>
              </a:lnSpc>
              <a:spcBef>
                <a:spcPts val="800"/>
              </a:spcBef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://www.nla.gov.au/ojs/index.php/jasal/article/viewFile/14/</a:t>
            </a:r>
            <a:r>
              <a:rPr lang="en-US" dirty="0" smtClean="0">
                <a:hlinkClick r:id="rId2"/>
              </a:rPr>
              <a:t>12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3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987"/>
            <a:ext cx="8913813" cy="914400"/>
          </a:xfrm>
        </p:spPr>
        <p:txBody>
          <a:bodyPr/>
          <a:lstStyle/>
          <a:p>
            <a:r>
              <a:rPr lang="en-US" dirty="0" smtClean="0"/>
              <a:t>The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689413"/>
            <a:ext cx="7610476" cy="492446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“M” (aka. </a:t>
            </a:r>
            <a:r>
              <a:rPr lang="en-US" dirty="0" smtClean="0"/>
              <a:t>Martin David) </a:t>
            </a:r>
            <a:r>
              <a:rPr lang="en-US" dirty="0" smtClean="0"/>
              <a:t>has been </a:t>
            </a:r>
            <a:r>
              <a:rPr lang="en-US" dirty="0" smtClean="0"/>
              <a:t>tasked by </a:t>
            </a:r>
            <a:r>
              <a:rPr lang="en-US" dirty="0" smtClean="0"/>
              <a:t>a </a:t>
            </a:r>
            <a:r>
              <a:rPr lang="en-US" dirty="0" smtClean="0"/>
              <a:t>biotechnology company </a:t>
            </a:r>
            <a:r>
              <a:rPr lang="en-US" dirty="0" smtClean="0"/>
              <a:t>to acquire the </a:t>
            </a:r>
            <a:r>
              <a:rPr lang="en-US" dirty="0" smtClean="0"/>
              <a:t>ova </a:t>
            </a:r>
            <a:r>
              <a:rPr lang="en-US" dirty="0" smtClean="0"/>
              <a:t>and reproductive organs of a </a:t>
            </a:r>
            <a:r>
              <a:rPr lang="en-US" dirty="0" err="1" smtClean="0"/>
              <a:t>Thylacine</a:t>
            </a:r>
            <a:r>
              <a:rPr lang="en-US" dirty="0" smtClean="0"/>
              <a:t> (Tasmanian Tiger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We never find out what they need this for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He doesn’t know and doesn’t care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Posing as a naturalist, </a:t>
            </a:r>
            <a:r>
              <a:rPr lang="en-US" dirty="0" smtClean="0"/>
              <a:t>M undertakes </a:t>
            </a:r>
            <a:r>
              <a:rPr lang="en-US" dirty="0" smtClean="0"/>
              <a:t>a series of lone expeditions into the remote alpine wilderness of Tasmania, searching for his prey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In between he stays with a woman and her two young </a:t>
            </a:r>
            <a:r>
              <a:rPr lang="en-US" dirty="0" smtClean="0"/>
              <a:t>children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Their </a:t>
            </a:r>
            <a:r>
              <a:rPr lang="en-US" dirty="0" smtClean="0"/>
              <a:t>father, a conservationist, has disappeared and is presumed dead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6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308" y="2013642"/>
            <a:ext cx="7795592" cy="4569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M </a:t>
            </a:r>
            <a:r>
              <a:rPr lang="en-US" dirty="0" smtClean="0"/>
              <a:t>befriends the family—Lucy, Sass and Bike—and the expectation grows that he might replace their father (</a:t>
            </a:r>
            <a:r>
              <a:rPr lang="en-US" dirty="0" err="1" smtClean="0"/>
              <a:t>Jarrah</a:t>
            </a:r>
            <a:r>
              <a:rPr lang="en-US" dirty="0" smtClean="0"/>
              <a:t> Armstrong)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But he does not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He returns from time away to find that the family has been destroyed by fire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Lucy is severely injured and the children have been placed in foster care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M </a:t>
            </a:r>
            <a:r>
              <a:rPr lang="en-US" dirty="0" smtClean="0"/>
              <a:t>is reabsorbed into his functional role and completes the mission, calmly trapping and killing the female tiger and removing her eggs and ovaries.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7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913" y="666656"/>
            <a:ext cx="8913813" cy="914400"/>
          </a:xfrm>
        </p:spPr>
        <p:txBody>
          <a:bodyPr/>
          <a:lstStyle/>
          <a:p>
            <a:r>
              <a:rPr lang="en-US" dirty="0" smtClean="0"/>
              <a:t>Why study the novel?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35" y="2060112"/>
            <a:ext cx="7965965" cy="42062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Quite teachable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Short (170 pages) but the situations in the novel are well poised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The novel resists immediate interpretation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P</a:t>
            </a:r>
            <a:r>
              <a:rPr lang="en-US" dirty="0" smtClean="0"/>
              <a:t>romotes interpretive debate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Sends students / classes back to passages in the book to find exact phrasings and words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Practice forensic usage of the text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The text as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environmental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It is a useful—although not exactly “classic”—example of an environmental novel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But first, what is an environmental </a:t>
            </a:r>
            <a:r>
              <a:rPr lang="en-US" dirty="0" smtClean="0"/>
              <a:t>novel?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Or, more generally, what is an environmental text?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Fortunately for us, someone has not only posed this question but provided a lucid and influential answer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1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3818" y="356260"/>
            <a:ext cx="10361780" cy="1595424"/>
          </a:xfrm>
        </p:spPr>
        <p:txBody>
          <a:bodyPr>
            <a:normAutofit/>
          </a:bodyPr>
          <a:lstStyle/>
          <a:p>
            <a:r>
              <a:rPr lang="en-US" dirty="0" smtClean="0"/>
              <a:t>Lawrence Buell </a:t>
            </a:r>
            <a:br>
              <a:rPr lang="en-US" dirty="0" smtClean="0"/>
            </a:br>
            <a:r>
              <a:rPr lang="en-US" sz="3200" i="1" dirty="0" smtClean="0"/>
              <a:t>The Environmental Imagination </a:t>
            </a:r>
            <a:r>
              <a:rPr lang="en-US" sz="3200" dirty="0" smtClean="0"/>
              <a:t>(1995)</a:t>
            </a:r>
            <a:br>
              <a:rPr lang="en-US" sz="3200" dirty="0" smtClean="0"/>
            </a:br>
            <a:r>
              <a:rPr lang="en-US" sz="2200" i="1" dirty="0" smtClean="0"/>
              <a:t>Thoreau, Nature Writing and the Formation of American Culture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6" y="2276964"/>
            <a:ext cx="7780104" cy="42906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“What Is an Environmental Text?” (pp.6-8)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The nonhuman environment is present not merely as a framing device but as a presence that begins to suggest that human history is implicated in natural history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The human interest is not understood to be the only legitimate interest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Human accountability to the environment is part of the text’s ethical orientation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Some sense of the environment as a process rather than as a constant or a given is at least implicit in the text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15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3818" y="356260"/>
            <a:ext cx="10361780" cy="1595424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ethics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6" y="2276964"/>
            <a:ext cx="7780104" cy="42906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“What Is an Environmental Text?” (pp.6-8)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The nonhuman environment is present not merely as a framing device but as a presence that begins to suggest that human history is implicated in natural history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human interest is not </a:t>
            </a:r>
            <a:r>
              <a:rPr lang="en-US" i="1" dirty="0" smtClean="0"/>
              <a:t>understood to be </a:t>
            </a:r>
            <a:r>
              <a:rPr lang="en-US" i="1" dirty="0" smtClean="0">
                <a:solidFill>
                  <a:srgbClr val="FF0000"/>
                </a:solidFill>
              </a:rPr>
              <a:t>the only </a:t>
            </a:r>
            <a:r>
              <a:rPr lang="en-US" i="1" dirty="0" smtClean="0"/>
              <a:t>legitimate </a:t>
            </a:r>
            <a:r>
              <a:rPr lang="en-US" i="1" dirty="0" smtClean="0">
                <a:solidFill>
                  <a:srgbClr val="FF0000"/>
                </a:solidFill>
              </a:rPr>
              <a:t>interest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Human accountability to the environment is part of the text’s ethical orientation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Some sense of the environment as a process rather than as a constant or a given is at least implicit in the text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378473" y="4027282"/>
            <a:ext cx="6845900" cy="1641895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3818" y="356260"/>
            <a:ext cx="10361780" cy="1595424"/>
          </a:xfrm>
        </p:spPr>
        <p:txBody>
          <a:bodyPr>
            <a:normAutofit/>
          </a:bodyPr>
          <a:lstStyle/>
          <a:p>
            <a:r>
              <a:rPr lang="en-US" dirty="0" err="1" smtClean="0"/>
              <a:t>ecocentrism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6" y="2276964"/>
            <a:ext cx="7780104" cy="42906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“What Is an Environmental Text?” (pp.6-8)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The nonhuman environment is present not merely as a framing device but as a presence that begins to suggest that </a:t>
            </a:r>
            <a:r>
              <a:rPr lang="en-US" i="1" dirty="0" smtClean="0">
                <a:solidFill>
                  <a:srgbClr val="FF0000"/>
                </a:solidFill>
              </a:rPr>
              <a:t>human history is implicated in natural history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The human interest is not understood to be the only legitimate interest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Human accountability to the environment is part of the text’s ethical orientation</a:t>
            </a:r>
          </a:p>
          <a:p>
            <a:pPr marL="457200" indent="-457200">
              <a:lnSpc>
                <a:spcPct val="12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i="1" dirty="0" smtClean="0"/>
              <a:t>Some sense of the </a:t>
            </a:r>
            <a:r>
              <a:rPr lang="en-US" i="1" dirty="0" smtClean="0">
                <a:solidFill>
                  <a:srgbClr val="FF0000"/>
                </a:solidFill>
              </a:rPr>
              <a:t>environment as a process rather than as a constant</a:t>
            </a:r>
            <a:r>
              <a:rPr lang="en-US" i="1" dirty="0" smtClean="0"/>
              <a:t> or a given is at least implicit in the text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424938" y="2850078"/>
            <a:ext cx="7171157" cy="1161717"/>
          </a:xfrm>
          <a:prstGeom prst="rect">
            <a:avLst/>
          </a:prstGeom>
          <a:solidFill>
            <a:schemeClr val="accent1">
              <a:shade val="80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4938" y="5578734"/>
            <a:ext cx="7171157" cy="988837"/>
          </a:xfrm>
          <a:prstGeom prst="rect">
            <a:avLst/>
          </a:prstGeom>
          <a:solidFill>
            <a:schemeClr val="accent1">
              <a:shade val="80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0561"/>
            <a:ext cx="8913813" cy="1387695"/>
          </a:xfrm>
        </p:spPr>
        <p:txBody>
          <a:bodyPr>
            <a:normAutofit/>
          </a:bodyPr>
          <a:lstStyle/>
          <a:p>
            <a:r>
              <a:rPr lang="en-US" dirty="0" smtClean="0"/>
              <a:t>So, is </a:t>
            </a:r>
            <a:r>
              <a:rPr lang="en-US" i="1" dirty="0" smtClean="0"/>
              <a:t>The Hunter </a:t>
            </a:r>
            <a:r>
              <a:rPr lang="en-US" dirty="0" smtClean="0"/>
              <a:t>an environmental text??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I’m not sure …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That’s a good thing!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Students </a:t>
            </a:r>
            <a:r>
              <a:rPr lang="en-US" dirty="0" smtClean="0"/>
              <a:t>seem to hate </a:t>
            </a:r>
            <a:r>
              <a:rPr lang="en-US" dirty="0" smtClean="0"/>
              <a:t>it when you know the answer and you are just making them guess at it until they hit the target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But let’s go through the Buell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393</TotalTime>
  <Words>1122</Words>
  <Application>Microsoft Macintosh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Perception</vt:lpstr>
      <vt:lpstr>What is an environmental text?</vt:lpstr>
      <vt:lpstr>The novel</vt:lpstr>
      <vt:lpstr>ending</vt:lpstr>
      <vt:lpstr>Why study the novel?</vt:lpstr>
      <vt:lpstr>An environmental novel</vt:lpstr>
      <vt:lpstr>Lawrence Buell  The Environmental Imagination (1995) Thoreau, Nature Writing and the Formation of American Culture</vt:lpstr>
      <vt:lpstr>Environmental ethics</vt:lpstr>
      <vt:lpstr>ecocentrism</vt:lpstr>
      <vt:lpstr>So, is The Hunter an environmental text??</vt:lpstr>
      <vt:lpstr>The “Buell” test</vt:lpstr>
      <vt:lpstr>1) human history implicated in natural history?</vt:lpstr>
      <vt:lpstr>2) human interest not the only interest</vt:lpstr>
      <vt:lpstr>3) Human accountability to environment</vt:lpstr>
      <vt:lpstr>4) environment understood as process</vt:lpstr>
      <vt:lpstr>So … yes or no???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Leigh, The Hunter (1999)</dc:title>
  <dc:creator>Tony H D</dc:creator>
  <cp:lastModifiedBy>Tony H D</cp:lastModifiedBy>
  <cp:revision>20</cp:revision>
  <dcterms:created xsi:type="dcterms:W3CDTF">2015-10-19T01:52:10Z</dcterms:created>
  <dcterms:modified xsi:type="dcterms:W3CDTF">2015-10-21T01:47:19Z</dcterms:modified>
</cp:coreProperties>
</file>