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9" r:id="rId4"/>
    <p:sldId id="260" r:id="rId5"/>
    <p:sldId id="262" r:id="rId6"/>
    <p:sldId id="257" r:id="rId7"/>
    <p:sldId id="264" r:id="rId8"/>
    <p:sldId id="263" r:id="rId9"/>
    <p:sldId id="258"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3" d="100"/>
          <a:sy n="63" d="100"/>
        </p:scale>
        <p:origin x="-179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AU"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21/10/15</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21/10/15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21/10/15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21/10/15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21/10/15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AU"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21/10/15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AU"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21/10/15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AU"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AU"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AU"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AU"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21/10/15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AU"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21/10/15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AU"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AU"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AU"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AU"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21/10/15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21/10/15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21/10/15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AU"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21/10/15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AU"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AU"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21/10/15</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AU"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AU"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21/10/15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AU"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AU"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21/10/15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AU"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AU"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21/10/15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21/10/15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21/10/15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21/10/15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AU"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21/10/15</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slideLayout" Target="../slideLayouts/slideLayout16.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hyperlink" Target="http://redroomcompany.org/projects/poetry-object-resourc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www.faber.co.uk/9780571219940-out-of-fashion.html" TargetMode="Externa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http://totallythames.org/events/info/a-mile-in-my-shoes" TargetMode="External"/><Relationship Id="rId5" Type="http://schemas.openxmlformats.org/officeDocument/2006/relationships/hyperlink" Target="http://www.artdiscover.com/en/artists/christian-boltanski-id53" TargetMode="External"/><Relationship Id="rId1" Type="http://schemas.openxmlformats.org/officeDocument/2006/relationships/slideLayout" Target="../slideLayouts/slideLayout16.xml"/><Relationship Id="rId2"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www.theguardian.com/books/2008/mar/15/featuresreviews.guardianreview18https://www.timeshighereducation.com/books/the-secret-life-of-poems-a-poetry-primer/400752.article" TargetMode="External"/><Relationship Id="rId4" Type="http://schemas.openxmlformats.org/officeDocument/2006/relationships/hyperlink" Target="https://www.timeshighereducation.com/books/the-secret-life-of-poems-a-poetry-primer/400752.article" TargetMode="External"/><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hyperlink" Target="http://www.tate.org.uk/learn/online-resources/glossary/p/psychogeograph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news.bbc.co.uk/local/london/hi/people_and_places/arts_and_culture/newsid_8193000/8193882.stm" TargetMode="External"/><Relationship Id="rId3" Type="http://schemas.openxmlformats.org/officeDocument/2006/relationships/hyperlink" Target="https://www.youtube.com/watch?v=kXkeBAuU1B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Poetry in the Classroom</a:t>
            </a:r>
          </a:p>
        </p:txBody>
      </p:sp>
      <p:sp>
        <p:nvSpPr>
          <p:cNvPr id="3" name="Subtitle 2"/>
          <p:cNvSpPr>
            <a:spLocks noGrp="1"/>
          </p:cNvSpPr>
          <p:nvPr>
            <p:ph type="subTitle" idx="1"/>
          </p:nvPr>
        </p:nvSpPr>
        <p:spPr/>
        <p:txBody>
          <a:bodyPr/>
          <a:lstStyle/>
          <a:p>
            <a:r>
              <a:rPr lang="en-US" dirty="0" smtClean="0"/>
              <a:t>Lucy </a:t>
            </a:r>
            <a:r>
              <a:rPr lang="en-US" dirty="0" err="1" smtClean="0"/>
              <a:t>Dougan</a:t>
            </a:r>
            <a:r>
              <a:rPr lang="en-US" dirty="0" smtClean="0"/>
              <a:t> and Claire Jones</a:t>
            </a:r>
            <a:endParaRPr lang="en-US" dirty="0"/>
          </a:p>
        </p:txBody>
      </p:sp>
    </p:spTree>
    <p:extLst>
      <p:ext uri="{BB962C8B-B14F-4D97-AF65-F5344CB8AC3E}">
        <p14:creationId xmlns:p14="http://schemas.microsoft.com/office/powerpoint/2010/main" val="15985707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Western Australian locations</a:t>
            </a:r>
            <a:endParaRPr lang="en-US" dirty="0"/>
          </a:p>
        </p:txBody>
      </p:sp>
      <p:pic>
        <p:nvPicPr>
          <p:cNvPr id="5" name="Picture Placeholder 4" descr="Screen Shot 2015-10-16 at 1.10.09 PM.png"/>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7224" b="7224"/>
          <a:stretch>
            <a:fillRect/>
          </a:stretch>
        </p:blipFill>
        <p:spPr/>
      </p:pic>
      <p:sp>
        <p:nvSpPr>
          <p:cNvPr id="4" name="Text Placeholder 3"/>
          <p:cNvSpPr>
            <a:spLocks noGrp="1"/>
          </p:cNvSpPr>
          <p:nvPr>
            <p:ph type="body" sz="half" idx="2"/>
          </p:nvPr>
        </p:nvSpPr>
        <p:spPr/>
        <p:txBody>
          <a:bodyPr>
            <a:normAutofit fontScale="70000" lnSpcReduction="20000"/>
          </a:bodyPr>
          <a:lstStyle/>
          <a:p>
            <a:r>
              <a:rPr lang="en-US" dirty="0" smtClean="0"/>
              <a:t>Winton, Stow, Hewett, </a:t>
            </a:r>
            <a:r>
              <a:rPr lang="en-US" dirty="0" err="1" smtClean="0"/>
              <a:t>Drewe</a:t>
            </a:r>
            <a:r>
              <a:rPr lang="en-US" dirty="0" smtClean="0"/>
              <a:t>, Jones, Whish-Wilson, Scott, Curtin, etc.</a:t>
            </a:r>
          </a:p>
          <a:p>
            <a:r>
              <a:rPr lang="en-US" dirty="0" smtClean="0"/>
              <a:t>Perth, Albany, </a:t>
            </a:r>
            <a:r>
              <a:rPr lang="en-US" dirty="0" err="1" smtClean="0"/>
              <a:t>Wheatbelt</a:t>
            </a:r>
            <a:r>
              <a:rPr lang="en-US" dirty="0" smtClean="0"/>
              <a:t>, Goldfields, </a:t>
            </a:r>
            <a:r>
              <a:rPr lang="en-US" dirty="0" err="1" smtClean="0"/>
              <a:t>Geraldton</a:t>
            </a:r>
            <a:r>
              <a:rPr lang="en-US" dirty="0" smtClean="0"/>
              <a:t>, Broome, Kimberley, etc.</a:t>
            </a:r>
            <a:endParaRPr lang="en-US" dirty="0"/>
          </a:p>
        </p:txBody>
      </p:sp>
    </p:spTree>
    <p:extLst>
      <p:ext uri="{BB962C8B-B14F-4D97-AF65-F5344CB8AC3E}">
        <p14:creationId xmlns:p14="http://schemas.microsoft.com/office/powerpoint/2010/main" val="18801272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Screen Shot 2015-10-21 at 11.55.14 AM.png"/>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22079" b="22079"/>
          <a:stretch>
            <a:fillRect/>
          </a:stretch>
        </p:blipFill>
        <p:spPr/>
      </p:pic>
      <p:sp>
        <p:nvSpPr>
          <p:cNvPr id="6" name="Title 5"/>
          <p:cNvSpPr>
            <a:spLocks noGrp="1"/>
          </p:cNvSpPr>
          <p:nvPr>
            <p:ph type="title"/>
          </p:nvPr>
        </p:nvSpPr>
        <p:spPr>
          <a:xfrm>
            <a:off x="5013434" y="313291"/>
            <a:ext cx="3566160" cy="1162050"/>
          </a:xfrm>
        </p:spPr>
        <p:txBody>
          <a:bodyPr/>
          <a:lstStyle/>
          <a:p>
            <a:r>
              <a:rPr lang="en-US" dirty="0" err="1" smtClean="0"/>
              <a:t>Geraldton</a:t>
            </a:r>
            <a:r>
              <a:rPr lang="en-US" dirty="0" smtClean="0"/>
              <a:t>, WA.</a:t>
            </a:r>
            <a:endParaRPr lang="en-US" dirty="0"/>
          </a:p>
        </p:txBody>
      </p:sp>
      <p:pic>
        <p:nvPicPr>
          <p:cNvPr id="11" name="Picture Placeholder 10" descr="Screen Shot 2015-10-21 at 12.05.31 PM.png"/>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31728" b="-31728"/>
          <a:stretch>
            <a:fillRect/>
          </a:stretch>
        </p:blipFill>
        <p:spPr/>
      </p:pic>
      <p:pic>
        <p:nvPicPr>
          <p:cNvPr id="12" name="Picture 11" descr="Screen Shot 2015-10-21 at 12.03.47 PM.png"/>
          <p:cNvPicPr>
            <a:picLocks noChangeAspect="1"/>
          </p:cNvPicPr>
          <p:nvPr/>
        </p:nvPicPr>
        <p:blipFill rotWithShape="1">
          <a:blip r:embed="rId4">
            <a:extLst>
              <a:ext uri="{28A0092B-C50C-407E-A947-70E740481C1C}">
                <a14:useLocalDpi xmlns:a14="http://schemas.microsoft.com/office/drawing/2010/main" val="0"/>
              </a:ext>
            </a:extLst>
          </a:blip>
          <a:srcRect b="12359"/>
          <a:stretch/>
        </p:blipFill>
        <p:spPr>
          <a:xfrm rot="412037">
            <a:off x="5953434" y="4034796"/>
            <a:ext cx="3016560" cy="2545433"/>
          </a:xfrm>
          <a:prstGeom prst="rect">
            <a:avLst/>
          </a:prstGeom>
        </p:spPr>
      </p:pic>
      <p:pic>
        <p:nvPicPr>
          <p:cNvPr id="13" name="Picture 12" descr="Screen Shot 2015-10-21 at 12.03.33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211598">
            <a:off x="6412449" y="1475341"/>
            <a:ext cx="2465899" cy="2201514"/>
          </a:xfrm>
          <a:prstGeom prst="rect">
            <a:avLst/>
          </a:prstGeom>
        </p:spPr>
      </p:pic>
      <p:pic>
        <p:nvPicPr>
          <p:cNvPr id="14" name="Picture 13" descr="Screen Shot 2015-10-21 at 12.02.58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907104">
            <a:off x="3989128" y="2465860"/>
            <a:ext cx="2796139" cy="2035733"/>
          </a:xfrm>
          <a:prstGeom prst="rect">
            <a:avLst/>
          </a:prstGeom>
        </p:spPr>
      </p:pic>
    </p:spTree>
    <p:extLst>
      <p:ext uri="{BB962C8B-B14F-4D97-AF65-F5344CB8AC3E}">
        <p14:creationId xmlns:p14="http://schemas.microsoft.com/office/powerpoint/2010/main" val="14052019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Young writer as observer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We are all strange planets with our own histories and peculiarities. Whether we approach creative texts as readers or creators, hopefully the immersion involved allows us to discover and express the particular/ the peculiar.</a:t>
            </a:r>
          </a:p>
          <a:p>
            <a:r>
              <a:rPr lang="en-US" dirty="0" smtClean="0"/>
              <a:t>Writing, in Michael Ondaatje’s words,  is “picking up the pins”. Take time to encourage your class to become observers – as both close readers and writers – so that you get a whole practice going.</a:t>
            </a:r>
          </a:p>
          <a:p>
            <a:r>
              <a:rPr lang="en-US" dirty="0" smtClean="0"/>
              <a:t>Encourage: journal keeping, notebooks, scrapbooks, ‘sketching’, collections (virtual as in </a:t>
            </a:r>
            <a:r>
              <a:rPr lang="en-US" dirty="0" err="1" smtClean="0"/>
              <a:t>pinterest</a:t>
            </a:r>
            <a:r>
              <a:rPr lang="en-US" dirty="0" smtClean="0"/>
              <a:t>  or real), walks (even or especially to an under-used part of your own school grounds), whole class activities such as researching your gran’s wedding dress. Encourage specificity of detail in their writing and also research – whether that is personal ‘field work’ or perhaps using a specialist dictionary (</a:t>
            </a:r>
            <a:r>
              <a:rPr lang="en-US" dirty="0" err="1" smtClean="0"/>
              <a:t>eg</a:t>
            </a:r>
            <a:r>
              <a:rPr lang="en-US" dirty="0" smtClean="0"/>
              <a:t> the old terms for cloth).</a:t>
            </a:r>
          </a:p>
          <a:p>
            <a:endParaRPr lang="en-US" dirty="0" smtClean="0"/>
          </a:p>
        </p:txBody>
      </p:sp>
    </p:spTree>
    <p:extLst>
      <p:ext uri="{BB962C8B-B14F-4D97-AF65-F5344CB8AC3E}">
        <p14:creationId xmlns:p14="http://schemas.microsoft.com/office/powerpoint/2010/main" val="29246936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Observational Practice</a:t>
            </a:r>
          </a:p>
        </p:txBody>
      </p:sp>
      <p:sp>
        <p:nvSpPr>
          <p:cNvPr id="3" name="Content Placeholder 2"/>
          <p:cNvSpPr>
            <a:spLocks noGrp="1"/>
          </p:cNvSpPr>
          <p:nvPr>
            <p:ph idx="1"/>
          </p:nvPr>
        </p:nvSpPr>
        <p:spPr/>
        <p:txBody>
          <a:bodyPr/>
          <a:lstStyle/>
          <a:p>
            <a:r>
              <a:rPr lang="en-US" dirty="0" smtClean="0">
                <a:hlinkClick r:id="rId2"/>
              </a:rPr>
              <a:t>The Poetry Object Reading Resource</a:t>
            </a:r>
            <a:endParaRPr lang="en-US" dirty="0" smtClean="0"/>
          </a:p>
          <a:p>
            <a:pPr marL="0" indent="0">
              <a:buNone/>
            </a:pPr>
            <a:endParaRPr lang="en-US" dirty="0"/>
          </a:p>
          <a:p>
            <a:endParaRPr lang="en-US" dirty="0"/>
          </a:p>
        </p:txBody>
      </p:sp>
      <p:pic>
        <p:nvPicPr>
          <p:cNvPr id="4" name="Picture 3" descr="Screen Shot 2015-10-16 at 1.39.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3282" y="2680717"/>
            <a:ext cx="2649328" cy="3500898"/>
          </a:xfrm>
          <a:prstGeom prst="rect">
            <a:avLst/>
          </a:prstGeom>
        </p:spPr>
      </p:pic>
      <p:pic>
        <p:nvPicPr>
          <p:cNvPr id="5" name="Picture 4" descr="Screen Shot 2015-10-16 at 1.40.4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3747" y="3207921"/>
            <a:ext cx="1981200" cy="2336800"/>
          </a:xfrm>
          <a:prstGeom prst="rect">
            <a:avLst/>
          </a:prstGeom>
        </p:spPr>
      </p:pic>
    </p:spTree>
    <p:extLst>
      <p:ext uri="{BB962C8B-B14F-4D97-AF65-F5344CB8AC3E}">
        <p14:creationId xmlns:p14="http://schemas.microsoft.com/office/powerpoint/2010/main" val="21784755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7544" y="394423"/>
            <a:ext cx="3566160" cy="1162050"/>
          </a:xfrm>
        </p:spPr>
        <p:txBody>
          <a:bodyPr/>
          <a:lstStyle/>
          <a:p>
            <a:r>
              <a:rPr lang="en-US" dirty="0" smtClean="0"/>
              <a:t>Out of Fashion </a:t>
            </a:r>
            <a:br>
              <a:rPr lang="en-US" dirty="0" smtClean="0"/>
            </a:br>
            <a:r>
              <a:rPr lang="en-US" sz="1800" dirty="0" smtClean="0"/>
              <a:t>(ed. Carol Ann Duffy)</a:t>
            </a:r>
            <a:endParaRPr lang="en-US" sz="1800" dirty="0"/>
          </a:p>
        </p:txBody>
      </p:sp>
      <p:sp>
        <p:nvSpPr>
          <p:cNvPr id="3" name="Content Placeholder 2"/>
          <p:cNvSpPr>
            <a:spLocks noGrp="1"/>
          </p:cNvSpPr>
          <p:nvPr>
            <p:ph type="body" sz="half" idx="2"/>
          </p:nvPr>
        </p:nvSpPr>
        <p:spPr>
          <a:xfrm>
            <a:off x="5017544" y="1854331"/>
            <a:ext cx="3566160" cy="4172243"/>
          </a:xfrm>
        </p:spPr>
        <p:txBody>
          <a:bodyPr>
            <a:normAutofit/>
          </a:bodyPr>
          <a:lstStyle/>
          <a:p>
            <a:r>
              <a:rPr lang="en-US" sz="2800" dirty="0" smtClean="0"/>
              <a:t>Twice</a:t>
            </a:r>
          </a:p>
          <a:p>
            <a:r>
              <a:rPr lang="en-US" sz="2800" dirty="0"/>
              <a:t>Long </a:t>
            </a:r>
            <a:r>
              <a:rPr lang="en-US" sz="2800" dirty="0" smtClean="0"/>
              <a:t>Boots</a:t>
            </a:r>
            <a:endParaRPr lang="en-US" sz="2800" dirty="0"/>
          </a:p>
          <a:p>
            <a:r>
              <a:rPr lang="en-US" sz="2800" dirty="0" smtClean="0"/>
              <a:t>The Sari</a:t>
            </a:r>
          </a:p>
          <a:p>
            <a:r>
              <a:rPr lang="en-US" sz="2800" dirty="0" smtClean="0"/>
              <a:t>Red Gloves</a:t>
            </a:r>
          </a:p>
          <a:p>
            <a:r>
              <a:rPr lang="en-US" sz="2800" dirty="0" smtClean="0"/>
              <a:t>Grave Goods</a:t>
            </a:r>
          </a:p>
          <a:p>
            <a:endParaRPr lang="en-US" dirty="0"/>
          </a:p>
          <a:p>
            <a:r>
              <a:rPr lang="en-US" dirty="0">
                <a:hlinkClick r:id="rId2"/>
              </a:rPr>
              <a:t>http://www.faber.co.uk/9780571219940-out-of-fashion.html</a:t>
            </a:r>
            <a:endParaRPr lang="en-US" dirty="0"/>
          </a:p>
          <a:p>
            <a:endParaRPr lang="en-US" dirty="0"/>
          </a:p>
        </p:txBody>
      </p:sp>
      <p:pic>
        <p:nvPicPr>
          <p:cNvPr id="5" name="Picture Placeholder 4"/>
          <p:cNvPicPr>
            <a:picLocks noGrp="1" noChangeAspect="1"/>
          </p:cNvPicPr>
          <p:nvPr>
            <p:ph type="pic" sz="quarter" idx="14"/>
          </p:nvPr>
        </p:nvPicPr>
        <p:blipFill>
          <a:blip r:embed="rId3"/>
          <a:srcRect t="3673" b="3673"/>
          <a:stretch>
            <a:fillRect/>
          </a:stretch>
        </p:blipFill>
        <p:spPr/>
      </p:pic>
    </p:spTree>
    <p:extLst>
      <p:ext uri="{BB962C8B-B14F-4D97-AF65-F5344CB8AC3E}">
        <p14:creationId xmlns:p14="http://schemas.microsoft.com/office/powerpoint/2010/main" val="641944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2"/>
          <a:srcRect t="13603" b="13603"/>
          <a:stretch>
            <a:fillRect/>
          </a:stretch>
        </p:blipFill>
        <p:spPr/>
      </p:pic>
      <p:pic>
        <p:nvPicPr>
          <p:cNvPr id="7" name="Picture Placeholder 6" descr="Screen Shot 2015-10-16 at 12.36.37 PM.png"/>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680" r="680"/>
          <a:stretch>
            <a:fillRect/>
          </a:stretch>
        </p:blipFill>
        <p:spPr/>
      </p:pic>
      <p:sp>
        <p:nvSpPr>
          <p:cNvPr id="2" name="Title 1"/>
          <p:cNvSpPr>
            <a:spLocks noGrp="1"/>
          </p:cNvSpPr>
          <p:nvPr>
            <p:ph type="title"/>
          </p:nvPr>
        </p:nvSpPr>
        <p:spPr>
          <a:xfrm>
            <a:off x="4757197" y="361950"/>
            <a:ext cx="3822395" cy="1162050"/>
          </a:xfrm>
        </p:spPr>
        <p:txBody>
          <a:bodyPr/>
          <a:lstStyle/>
          <a:p>
            <a:r>
              <a:rPr lang="en-US" dirty="0" smtClean="0">
                <a:latin typeface="Arial Rounded MT Bold"/>
                <a:cs typeface="Arial Rounded MT Bold"/>
              </a:rPr>
              <a:t>Classroom Ideas</a:t>
            </a:r>
            <a:endParaRPr lang="en-US" dirty="0">
              <a:latin typeface="Arial Rounded MT Bold"/>
              <a:cs typeface="Arial Rounded MT Bold"/>
            </a:endParaRPr>
          </a:p>
        </p:txBody>
      </p:sp>
      <p:sp>
        <p:nvSpPr>
          <p:cNvPr id="3" name="Content Placeholder 2"/>
          <p:cNvSpPr>
            <a:spLocks noGrp="1"/>
          </p:cNvSpPr>
          <p:nvPr>
            <p:ph type="body" sz="half" idx="2"/>
          </p:nvPr>
        </p:nvSpPr>
        <p:spPr>
          <a:xfrm>
            <a:off x="4757197" y="1672930"/>
            <a:ext cx="4212943" cy="4736604"/>
          </a:xfrm>
        </p:spPr>
        <p:txBody>
          <a:bodyPr>
            <a:normAutofit fontScale="62500" lnSpcReduction="20000"/>
          </a:bodyPr>
          <a:lstStyle/>
          <a:p>
            <a:r>
              <a:rPr lang="en-US" sz="6700" dirty="0" smtClean="0">
                <a:latin typeface="Arial Rounded MT Bold"/>
                <a:cs typeface="Arial Rounded MT Bold"/>
              </a:rPr>
              <a:t>Button jar</a:t>
            </a:r>
          </a:p>
          <a:p>
            <a:endParaRPr lang="en-US" sz="6700" dirty="0" smtClean="0">
              <a:latin typeface="Arial Rounded MT Bold"/>
              <a:cs typeface="Arial Rounded MT Bold"/>
            </a:endParaRPr>
          </a:p>
          <a:p>
            <a:r>
              <a:rPr lang="en-US" sz="6700" dirty="0" smtClean="0">
                <a:latin typeface="Arial Rounded MT Bold"/>
                <a:cs typeface="Arial Rounded MT Bold"/>
              </a:rPr>
              <a:t>Clothes box</a:t>
            </a:r>
          </a:p>
          <a:p>
            <a:endParaRPr lang="en-US" sz="6700" dirty="0" smtClean="0">
              <a:latin typeface="Arial Rounded MT Bold"/>
              <a:cs typeface="Arial Rounded MT Bold"/>
            </a:endParaRPr>
          </a:p>
          <a:p>
            <a:r>
              <a:rPr lang="en-US" sz="6700" dirty="0" smtClean="0">
                <a:latin typeface="Arial Rounded MT Bold"/>
                <a:cs typeface="Arial Rounded MT Bold"/>
              </a:rPr>
              <a:t>Shoes</a:t>
            </a:r>
          </a:p>
          <a:p>
            <a:endParaRPr lang="en-US" dirty="0"/>
          </a:p>
          <a:p>
            <a:r>
              <a:rPr lang="en-US" dirty="0"/>
              <a:t>Christian </a:t>
            </a:r>
            <a:r>
              <a:rPr lang="en-US" dirty="0" err="1"/>
              <a:t>Boltanski</a:t>
            </a:r>
            <a:endParaRPr lang="en-US" dirty="0">
              <a:hlinkClick r:id="rId4"/>
            </a:endParaRPr>
          </a:p>
          <a:p>
            <a:r>
              <a:rPr lang="en-US" dirty="0">
                <a:hlinkClick r:id="rId5"/>
              </a:rPr>
              <a:t>http://www.artdiscover.com/en/artists/christian-boltanski-</a:t>
            </a:r>
            <a:r>
              <a:rPr lang="en-US" dirty="0" smtClean="0">
                <a:hlinkClick r:id="rId5"/>
              </a:rPr>
              <a:t>id53</a:t>
            </a:r>
            <a:endParaRPr lang="en-US" dirty="0" smtClean="0"/>
          </a:p>
          <a:p>
            <a:endParaRPr lang="en-US" dirty="0" smtClean="0"/>
          </a:p>
          <a:p>
            <a:r>
              <a:rPr lang="en-US" dirty="0" smtClean="0"/>
              <a:t>A Mile in My Shoes</a:t>
            </a:r>
          </a:p>
          <a:p>
            <a:r>
              <a:rPr lang="en-US" dirty="0">
                <a:hlinkClick r:id="rId4"/>
              </a:rPr>
              <a:t>http://totallythames.org/events/info/a-mile-in-my-shoes</a:t>
            </a:r>
            <a:endParaRPr lang="en-US" dirty="0"/>
          </a:p>
          <a:p>
            <a:endParaRPr lang="en-US" dirty="0" smtClean="0"/>
          </a:p>
        </p:txBody>
      </p:sp>
    </p:spTree>
    <p:extLst>
      <p:ext uri="{BB962C8B-B14F-4D97-AF65-F5344CB8AC3E}">
        <p14:creationId xmlns:p14="http://schemas.microsoft.com/office/powerpoint/2010/main" val="23696187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135847">
            <a:off x="3371150" y="707659"/>
            <a:ext cx="2570784" cy="2924834"/>
          </a:xfrm>
        </p:spPr>
        <p:txBody>
          <a:bodyPr/>
          <a:lstStyle/>
          <a:p>
            <a:r>
              <a:rPr lang="en-US" dirty="0" smtClean="0"/>
              <a:t>Teaching close reading</a:t>
            </a:r>
            <a:br>
              <a:rPr lang="en-US" dirty="0" smtClean="0"/>
            </a:br>
            <a:endParaRPr lang="en-US" sz="4000" dirty="0"/>
          </a:p>
        </p:txBody>
      </p:sp>
      <p:pic>
        <p:nvPicPr>
          <p:cNvPr id="5" name="Picture Placeholder 4" descr="Screen Shot 2015-10-16 at 1.02.28 PM.png"/>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2057" r="-1383"/>
          <a:stretch/>
        </p:blipFill>
        <p:spPr>
          <a:xfrm rot="21240000">
            <a:off x="1054716" y="711790"/>
            <a:ext cx="2136558" cy="3255264"/>
          </a:xfrm>
        </p:spPr>
      </p:pic>
      <p:sp>
        <p:nvSpPr>
          <p:cNvPr id="3" name="Content Placeholder 2"/>
          <p:cNvSpPr>
            <a:spLocks noGrp="1"/>
          </p:cNvSpPr>
          <p:nvPr>
            <p:ph type="body" sz="half" idx="2"/>
          </p:nvPr>
        </p:nvSpPr>
        <p:spPr>
          <a:xfrm>
            <a:off x="3158117" y="4069804"/>
            <a:ext cx="5532958" cy="2026195"/>
          </a:xfrm>
        </p:spPr>
        <p:txBody>
          <a:bodyPr>
            <a:normAutofit/>
          </a:bodyPr>
          <a:lstStyle/>
          <a:p>
            <a:r>
              <a:rPr lang="en-US" dirty="0" smtClean="0">
                <a:hlinkClick r:id="rId3"/>
              </a:rPr>
              <a:t>Review from The Guardian</a:t>
            </a:r>
          </a:p>
          <a:p>
            <a:endParaRPr lang="en-US" dirty="0" smtClean="0">
              <a:hlinkClick r:id="rId3"/>
            </a:endParaRPr>
          </a:p>
          <a:p>
            <a:r>
              <a:rPr lang="en-US" dirty="0" smtClean="0">
                <a:hlinkClick r:id="rId4"/>
              </a:rPr>
              <a:t>Review from The Time Higher Educational Supplement</a:t>
            </a:r>
            <a:endParaRPr lang="en-US" dirty="0" smtClean="0"/>
          </a:p>
          <a:p>
            <a:endParaRPr lang="en-US" dirty="0" smtClean="0"/>
          </a:p>
          <a:p>
            <a:endParaRPr lang="en-US" dirty="0"/>
          </a:p>
        </p:txBody>
      </p:sp>
    </p:spTree>
    <p:extLst>
      <p:ext uri="{BB962C8B-B14F-4D97-AF65-F5344CB8AC3E}">
        <p14:creationId xmlns:p14="http://schemas.microsoft.com/office/powerpoint/2010/main" val="20453268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Considering </a:t>
            </a:r>
            <a:r>
              <a:rPr lang="en-US" dirty="0" err="1" smtClean="0"/>
              <a:t>psychogeography</a:t>
            </a:r>
            <a:r>
              <a:rPr lang="en-US" dirty="0"/>
              <a:t/>
            </a:r>
            <a:br>
              <a:rPr lang="en-US" dirty="0"/>
            </a:br>
            <a:r>
              <a:rPr lang="en-US" sz="2000" dirty="0" smtClean="0">
                <a:hlinkClick r:id="rId2"/>
              </a:rPr>
              <a:t>Tate Modern Glossary</a:t>
            </a:r>
            <a:r>
              <a:rPr lang="en-US" dirty="0" smtClean="0"/>
              <a:t/>
            </a:r>
            <a:br>
              <a:rPr lang="en-US" dirty="0" smtClean="0"/>
            </a:br>
            <a:endParaRPr lang="en-US" dirty="0"/>
          </a:p>
        </p:txBody>
      </p:sp>
      <p:pic>
        <p:nvPicPr>
          <p:cNvPr id="5" name="Content Placeholder 4" descr="Screen Shot 2015-10-16 at 1.00.08 PM.png"/>
          <p:cNvPicPr>
            <a:picLocks noGrp="1" noChangeAspect="1"/>
          </p:cNvPicPr>
          <p:nvPr>
            <p:ph sz="half" idx="1"/>
          </p:nvPr>
        </p:nvPicPr>
        <p:blipFill>
          <a:blip r:embed="rId3">
            <a:extLst>
              <a:ext uri="{28A0092B-C50C-407E-A947-70E740481C1C}">
                <a14:useLocalDpi xmlns:a14="http://schemas.microsoft.com/office/drawing/2010/main" val="0"/>
              </a:ext>
            </a:extLst>
          </a:blip>
          <a:srcRect l="-4292" r="-4292"/>
          <a:stretch>
            <a:fillRect/>
          </a:stretch>
        </p:blipFill>
        <p:spPr/>
      </p:pic>
      <p:pic>
        <p:nvPicPr>
          <p:cNvPr id="6" name="Content Placeholder 5" descr="Screen Shot 2015-10-16 at 12.56.37 PM.png"/>
          <p:cNvPicPr>
            <a:picLocks noGrp="1" noChangeAspect="1"/>
          </p:cNvPicPr>
          <p:nvPr>
            <p:ph sz="half" idx="2"/>
          </p:nvPr>
        </p:nvPicPr>
        <p:blipFill>
          <a:blip r:embed="rId4">
            <a:extLst>
              <a:ext uri="{28A0092B-C50C-407E-A947-70E740481C1C}">
                <a14:useLocalDpi xmlns:a14="http://schemas.microsoft.com/office/drawing/2010/main" val="0"/>
              </a:ext>
            </a:extLst>
          </a:blip>
          <a:srcRect t="2200" b="2200"/>
          <a:stretch>
            <a:fillRect/>
          </a:stretch>
        </p:blipFill>
        <p:spPr/>
      </p:pic>
    </p:spTree>
    <p:extLst>
      <p:ext uri="{BB962C8B-B14F-4D97-AF65-F5344CB8AC3E}">
        <p14:creationId xmlns:p14="http://schemas.microsoft.com/office/powerpoint/2010/main" val="9907961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lgn="l"/>
            <a:r>
              <a:rPr lang="en-US" sz="4000" dirty="0">
                <a:solidFill>
                  <a:srgbClr val="000000"/>
                </a:solidFill>
                <a:latin typeface="Arial"/>
                <a:ea typeface="Georgia"/>
                <a:cs typeface="Arial"/>
              </a:rPr>
              <a:t>London</a:t>
            </a:r>
            <a:r>
              <a:rPr lang="en-US" sz="3600" dirty="0">
                <a:solidFill>
                  <a:srgbClr val="000000"/>
                </a:solidFill>
                <a:latin typeface="Georgia"/>
                <a:ea typeface="Georgia"/>
                <a:cs typeface="Georgia"/>
              </a:rPr>
              <a:t/>
            </a:r>
            <a:br>
              <a:rPr lang="en-US" sz="3600" dirty="0">
                <a:solidFill>
                  <a:srgbClr val="000000"/>
                </a:solidFill>
                <a:latin typeface="Georgia"/>
                <a:ea typeface="Georgia"/>
                <a:cs typeface="Georgia"/>
              </a:rPr>
            </a:br>
            <a:r>
              <a:rPr lang="en-US" sz="3600" dirty="0" smtClean="0">
                <a:solidFill>
                  <a:srgbClr val="4D493F"/>
                </a:solidFill>
                <a:latin typeface="Arial"/>
                <a:ea typeface="Arial"/>
                <a:cs typeface="Arial"/>
              </a:rPr>
              <a:t>By </a:t>
            </a:r>
            <a:r>
              <a:rPr lang="en-US" sz="3600" dirty="0">
                <a:solidFill>
                  <a:srgbClr val="023C6E"/>
                </a:solidFill>
                <a:latin typeface="Arial"/>
                <a:ea typeface="Arial"/>
                <a:cs typeface="Arial"/>
              </a:rPr>
              <a:t>W</a:t>
            </a:r>
            <a:r>
              <a:rPr lang="en-US" sz="3600" dirty="0" smtClean="0">
                <a:solidFill>
                  <a:srgbClr val="023C6E"/>
                </a:solidFill>
                <a:latin typeface="Arial"/>
                <a:ea typeface="Arial"/>
                <a:cs typeface="Arial"/>
              </a:rPr>
              <a:t>illiam </a:t>
            </a:r>
            <a:r>
              <a:rPr lang="en-US" sz="3600" dirty="0">
                <a:solidFill>
                  <a:srgbClr val="023C6E"/>
                </a:solidFill>
                <a:latin typeface="Arial"/>
                <a:ea typeface="Arial"/>
                <a:cs typeface="Arial"/>
              </a:rPr>
              <a:t>B</a:t>
            </a:r>
            <a:r>
              <a:rPr lang="en-US" sz="3600" dirty="0" smtClean="0">
                <a:solidFill>
                  <a:srgbClr val="023C6E"/>
                </a:solidFill>
                <a:latin typeface="Arial"/>
                <a:ea typeface="Arial"/>
                <a:cs typeface="Arial"/>
              </a:rPr>
              <a:t>lake</a:t>
            </a:r>
            <a:r>
              <a:rPr lang="en-US" sz="4800" dirty="0">
                <a:solidFill>
                  <a:srgbClr val="000000"/>
                </a:solidFill>
                <a:latin typeface="Arial"/>
                <a:ea typeface="Arial"/>
                <a:cs typeface="Arial"/>
              </a:rPr>
              <a:t/>
            </a:r>
            <a:br>
              <a:rPr lang="en-US" sz="4800" dirty="0">
                <a:solidFill>
                  <a:srgbClr val="000000"/>
                </a:solidFill>
                <a:latin typeface="Arial"/>
                <a:ea typeface="Arial"/>
                <a:cs typeface="Arial"/>
              </a:rPr>
            </a:br>
            <a:endParaRPr lang="en-US" dirty="0"/>
          </a:p>
        </p:txBody>
      </p:sp>
      <p:sp>
        <p:nvSpPr>
          <p:cNvPr id="3" name="Content Placeholder 2"/>
          <p:cNvSpPr>
            <a:spLocks noGrp="1"/>
          </p:cNvSpPr>
          <p:nvPr>
            <p:ph idx="1"/>
          </p:nvPr>
        </p:nvSpPr>
        <p:spPr/>
        <p:txBody>
          <a:bodyPr numCol="2">
            <a:normAutofit fontScale="55000" lnSpcReduction="20000"/>
          </a:bodyPr>
          <a:lstStyle/>
          <a:p>
            <a:pPr marL="0" indent="0">
              <a:buNone/>
            </a:pPr>
            <a:r>
              <a:rPr lang="en-US" dirty="0" smtClean="0">
                <a:solidFill>
                  <a:srgbClr val="505050"/>
                </a:solidFill>
                <a:latin typeface="Arial"/>
                <a:ea typeface="Georgia"/>
                <a:cs typeface="Arial"/>
              </a:rPr>
              <a:t>I </a:t>
            </a:r>
            <a:r>
              <a:rPr lang="en-US" dirty="0">
                <a:solidFill>
                  <a:srgbClr val="505050"/>
                </a:solidFill>
                <a:latin typeface="Arial"/>
                <a:ea typeface="Georgia"/>
                <a:cs typeface="Arial"/>
              </a:rPr>
              <a:t>wander thro' each </a:t>
            </a:r>
            <a:r>
              <a:rPr lang="en-US" dirty="0" err="1">
                <a:solidFill>
                  <a:srgbClr val="505050"/>
                </a:solidFill>
                <a:latin typeface="Arial"/>
                <a:ea typeface="Georgia"/>
                <a:cs typeface="Arial"/>
              </a:rPr>
              <a:t>charter'd</a:t>
            </a:r>
            <a:r>
              <a:rPr lang="en-US" dirty="0">
                <a:solidFill>
                  <a:srgbClr val="505050"/>
                </a:solidFill>
                <a:latin typeface="Arial"/>
                <a:ea typeface="Georgia"/>
                <a:cs typeface="Arial"/>
              </a:rPr>
              <a:t> street,</a:t>
            </a:r>
          </a:p>
          <a:p>
            <a:pPr marL="0" indent="0">
              <a:buNone/>
            </a:pPr>
            <a:r>
              <a:rPr lang="en-US" dirty="0">
                <a:solidFill>
                  <a:srgbClr val="505050"/>
                </a:solidFill>
                <a:latin typeface="Arial"/>
                <a:ea typeface="Georgia"/>
                <a:cs typeface="Arial"/>
              </a:rPr>
              <a:t>Near where the </a:t>
            </a:r>
            <a:r>
              <a:rPr lang="en-US" dirty="0" err="1">
                <a:solidFill>
                  <a:srgbClr val="505050"/>
                </a:solidFill>
                <a:latin typeface="Arial"/>
                <a:ea typeface="Georgia"/>
                <a:cs typeface="Arial"/>
              </a:rPr>
              <a:t>charter'd</a:t>
            </a:r>
            <a:r>
              <a:rPr lang="en-US" dirty="0">
                <a:solidFill>
                  <a:srgbClr val="505050"/>
                </a:solidFill>
                <a:latin typeface="Arial"/>
                <a:ea typeface="Georgia"/>
                <a:cs typeface="Arial"/>
              </a:rPr>
              <a:t> Thames does flow. </a:t>
            </a:r>
          </a:p>
          <a:p>
            <a:pPr marL="0" indent="0">
              <a:buNone/>
            </a:pPr>
            <a:r>
              <a:rPr lang="en-US" dirty="0">
                <a:solidFill>
                  <a:srgbClr val="505050"/>
                </a:solidFill>
                <a:latin typeface="Arial"/>
                <a:ea typeface="Georgia"/>
                <a:cs typeface="Arial"/>
              </a:rPr>
              <a:t>And mark in every face I meet</a:t>
            </a:r>
          </a:p>
          <a:p>
            <a:pPr marL="0" indent="0">
              <a:buNone/>
            </a:pPr>
            <a:r>
              <a:rPr lang="en-US" dirty="0">
                <a:solidFill>
                  <a:srgbClr val="505050"/>
                </a:solidFill>
                <a:latin typeface="Arial"/>
                <a:ea typeface="Georgia"/>
                <a:cs typeface="Arial"/>
              </a:rPr>
              <a:t>Marks of weakness, marks of woe.</a:t>
            </a:r>
          </a:p>
          <a:p>
            <a:pPr marL="0" indent="0">
              <a:buNone/>
            </a:pPr>
            <a:endParaRPr lang="en-US" dirty="0">
              <a:solidFill>
                <a:srgbClr val="505050"/>
              </a:solidFill>
              <a:latin typeface="Arial"/>
              <a:ea typeface="Georgia"/>
              <a:cs typeface="Arial"/>
            </a:endParaRPr>
          </a:p>
          <a:p>
            <a:pPr marL="0" indent="0">
              <a:buNone/>
            </a:pPr>
            <a:r>
              <a:rPr lang="en-US" dirty="0">
                <a:solidFill>
                  <a:srgbClr val="505050"/>
                </a:solidFill>
                <a:latin typeface="Arial"/>
                <a:ea typeface="Georgia"/>
                <a:cs typeface="Arial"/>
              </a:rPr>
              <a:t>In every cry of every Man,</a:t>
            </a:r>
          </a:p>
          <a:p>
            <a:pPr marL="0" indent="0">
              <a:buNone/>
            </a:pPr>
            <a:r>
              <a:rPr lang="en-US" dirty="0">
                <a:solidFill>
                  <a:srgbClr val="505050"/>
                </a:solidFill>
                <a:latin typeface="Arial"/>
                <a:ea typeface="Georgia"/>
                <a:cs typeface="Arial"/>
              </a:rPr>
              <a:t>In every Infants cry of fear,</a:t>
            </a:r>
          </a:p>
          <a:p>
            <a:pPr marL="0" indent="0">
              <a:buNone/>
            </a:pPr>
            <a:r>
              <a:rPr lang="en-US" dirty="0">
                <a:solidFill>
                  <a:srgbClr val="505050"/>
                </a:solidFill>
                <a:latin typeface="Arial"/>
                <a:ea typeface="Georgia"/>
                <a:cs typeface="Arial"/>
              </a:rPr>
              <a:t>In every voice: in every ban,</a:t>
            </a:r>
          </a:p>
          <a:p>
            <a:pPr marL="0" indent="0">
              <a:buNone/>
            </a:pPr>
            <a:r>
              <a:rPr lang="en-US" dirty="0">
                <a:solidFill>
                  <a:srgbClr val="505050"/>
                </a:solidFill>
                <a:latin typeface="Arial"/>
                <a:ea typeface="Georgia"/>
                <a:cs typeface="Arial"/>
              </a:rPr>
              <a:t>The mind-</a:t>
            </a:r>
            <a:r>
              <a:rPr lang="en-US" dirty="0" err="1">
                <a:solidFill>
                  <a:srgbClr val="505050"/>
                </a:solidFill>
                <a:latin typeface="Arial"/>
                <a:ea typeface="Georgia"/>
                <a:cs typeface="Arial"/>
              </a:rPr>
              <a:t>forg'd</a:t>
            </a:r>
            <a:r>
              <a:rPr lang="en-US" dirty="0">
                <a:solidFill>
                  <a:srgbClr val="505050"/>
                </a:solidFill>
                <a:latin typeface="Arial"/>
                <a:ea typeface="Georgia"/>
                <a:cs typeface="Arial"/>
              </a:rPr>
              <a:t> manacles I hear </a:t>
            </a:r>
          </a:p>
          <a:p>
            <a:pPr marL="0" indent="0">
              <a:buNone/>
            </a:pPr>
            <a:endParaRPr lang="en-US" dirty="0">
              <a:solidFill>
                <a:srgbClr val="505050"/>
              </a:solidFill>
              <a:latin typeface="Arial"/>
              <a:ea typeface="Georgia"/>
              <a:cs typeface="Arial"/>
            </a:endParaRPr>
          </a:p>
          <a:p>
            <a:pPr marL="0" indent="0">
              <a:buNone/>
            </a:pPr>
            <a:r>
              <a:rPr lang="en-US" dirty="0">
                <a:solidFill>
                  <a:srgbClr val="505050"/>
                </a:solidFill>
                <a:latin typeface="Arial"/>
                <a:ea typeface="Georgia"/>
                <a:cs typeface="Arial"/>
              </a:rPr>
              <a:t>How the Chimney-sweepers cry</a:t>
            </a:r>
          </a:p>
          <a:p>
            <a:pPr marL="0" indent="0">
              <a:buNone/>
            </a:pPr>
            <a:r>
              <a:rPr lang="en-US" dirty="0">
                <a:solidFill>
                  <a:srgbClr val="505050"/>
                </a:solidFill>
                <a:latin typeface="Arial"/>
                <a:ea typeface="Georgia"/>
                <a:cs typeface="Arial"/>
              </a:rPr>
              <a:t>Every </a:t>
            </a:r>
            <a:r>
              <a:rPr lang="en-US" dirty="0" err="1">
                <a:solidFill>
                  <a:srgbClr val="505050"/>
                </a:solidFill>
                <a:latin typeface="Arial"/>
                <a:ea typeface="Georgia"/>
                <a:cs typeface="Arial"/>
              </a:rPr>
              <a:t>blackning</a:t>
            </a:r>
            <a:r>
              <a:rPr lang="en-US" dirty="0">
                <a:solidFill>
                  <a:srgbClr val="505050"/>
                </a:solidFill>
                <a:latin typeface="Arial"/>
                <a:ea typeface="Georgia"/>
                <a:cs typeface="Arial"/>
              </a:rPr>
              <a:t> Church appalls, </a:t>
            </a:r>
          </a:p>
          <a:p>
            <a:pPr marL="0" indent="0">
              <a:buNone/>
            </a:pPr>
            <a:r>
              <a:rPr lang="en-US" dirty="0">
                <a:solidFill>
                  <a:srgbClr val="505050"/>
                </a:solidFill>
                <a:latin typeface="Arial"/>
                <a:ea typeface="Georgia"/>
                <a:cs typeface="Arial"/>
              </a:rPr>
              <a:t>And the hapless Soldiers sigh</a:t>
            </a:r>
          </a:p>
          <a:p>
            <a:pPr marL="0" indent="0">
              <a:buNone/>
            </a:pPr>
            <a:r>
              <a:rPr lang="en-US" dirty="0">
                <a:solidFill>
                  <a:srgbClr val="505050"/>
                </a:solidFill>
                <a:latin typeface="Arial"/>
                <a:ea typeface="Georgia"/>
                <a:cs typeface="Arial"/>
              </a:rPr>
              <a:t>Runs in blood down Palace walls </a:t>
            </a:r>
          </a:p>
          <a:p>
            <a:pPr marL="0" indent="0">
              <a:buNone/>
            </a:pPr>
            <a:endParaRPr lang="en-US" dirty="0">
              <a:solidFill>
                <a:srgbClr val="505050"/>
              </a:solidFill>
              <a:latin typeface="Arial"/>
              <a:ea typeface="Georgia"/>
              <a:cs typeface="Arial"/>
            </a:endParaRPr>
          </a:p>
          <a:p>
            <a:pPr marL="0" indent="0">
              <a:buNone/>
            </a:pPr>
            <a:r>
              <a:rPr lang="en-US" dirty="0">
                <a:solidFill>
                  <a:srgbClr val="505050"/>
                </a:solidFill>
                <a:latin typeface="Arial"/>
                <a:ea typeface="Georgia"/>
                <a:cs typeface="Arial"/>
              </a:rPr>
              <a:t>But most thro' midnight streets I hear</a:t>
            </a:r>
          </a:p>
          <a:p>
            <a:pPr marL="0" indent="0">
              <a:buNone/>
            </a:pPr>
            <a:r>
              <a:rPr lang="en-US" dirty="0">
                <a:solidFill>
                  <a:srgbClr val="505050"/>
                </a:solidFill>
                <a:latin typeface="Arial"/>
                <a:ea typeface="Georgia"/>
                <a:cs typeface="Arial"/>
              </a:rPr>
              <a:t>How the youthful Harlots curse</a:t>
            </a:r>
          </a:p>
          <a:p>
            <a:pPr marL="0" indent="0">
              <a:buNone/>
            </a:pPr>
            <a:r>
              <a:rPr lang="en-US" dirty="0">
                <a:solidFill>
                  <a:srgbClr val="505050"/>
                </a:solidFill>
                <a:latin typeface="Arial"/>
                <a:ea typeface="Georgia"/>
                <a:cs typeface="Arial"/>
              </a:rPr>
              <a:t>Blasts the new-born Infants tear </a:t>
            </a:r>
          </a:p>
          <a:p>
            <a:pPr marL="0" indent="0">
              <a:buNone/>
            </a:pPr>
            <a:r>
              <a:rPr lang="en-US" dirty="0">
                <a:solidFill>
                  <a:srgbClr val="505050"/>
                </a:solidFill>
                <a:latin typeface="Arial"/>
                <a:ea typeface="Georgia"/>
                <a:cs typeface="Arial"/>
              </a:rPr>
              <a:t>And blights with plagues the Marriage hearse </a:t>
            </a:r>
            <a:endParaRPr lang="en-US" dirty="0">
              <a:latin typeface="Arial"/>
              <a:cs typeface="Arial"/>
            </a:endParaRPr>
          </a:p>
        </p:txBody>
      </p:sp>
    </p:spTree>
    <p:extLst>
      <p:ext uri="{BB962C8B-B14F-4D97-AF65-F5344CB8AC3E}">
        <p14:creationId xmlns:p14="http://schemas.microsoft.com/office/powerpoint/2010/main" val="2296536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Blake and London: </a:t>
            </a:r>
            <a:r>
              <a:rPr lang="en-US" dirty="0" err="1" smtClean="0"/>
              <a:t>Psychogeography</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hlinkClick r:id="rId2"/>
            </a:endParaRPr>
          </a:p>
          <a:p>
            <a:r>
              <a:rPr lang="en-US" dirty="0" smtClean="0"/>
              <a:t>Will Self, Ian Sinclair, Aidan Andrew Dunn, Merlin </a:t>
            </a:r>
            <a:r>
              <a:rPr lang="en-US" dirty="0" err="1" smtClean="0"/>
              <a:t>Coverley</a:t>
            </a:r>
            <a:endParaRPr lang="en-US" dirty="0" smtClean="0">
              <a:hlinkClick r:id="rId2"/>
            </a:endParaRPr>
          </a:p>
          <a:p>
            <a:r>
              <a:rPr lang="en-US" dirty="0" smtClean="0">
                <a:hlinkClick r:id="rId2"/>
              </a:rPr>
              <a:t>Walking Blake’s London </a:t>
            </a:r>
          </a:p>
          <a:p>
            <a:r>
              <a:rPr lang="en-US" dirty="0" smtClean="0">
                <a:hlinkClick r:id="rId3"/>
              </a:rPr>
              <a:t>Reading Kings Cross</a:t>
            </a:r>
            <a:endParaRPr lang="en-US" dirty="0" smtClean="0"/>
          </a:p>
          <a:p>
            <a:endParaRPr lang="en-US" dirty="0"/>
          </a:p>
        </p:txBody>
      </p:sp>
    </p:spTree>
    <p:extLst>
      <p:ext uri="{BB962C8B-B14F-4D97-AF65-F5344CB8AC3E}">
        <p14:creationId xmlns:p14="http://schemas.microsoft.com/office/powerpoint/2010/main" val="292877780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10080</TotalTime>
  <Words>451</Words>
  <Application>Microsoft Macintosh PowerPoint</Application>
  <PresentationFormat>On-screen Show (4:3)</PresentationFormat>
  <Paragraphs>62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Inkwell</vt:lpstr>
      <vt:lpstr>Poetry in the Classroom</vt:lpstr>
      <vt:lpstr>Young writer as observer</vt:lpstr>
      <vt:lpstr>Observational Practice</vt:lpstr>
      <vt:lpstr>Out of Fashion  (ed. Carol Ann Duffy)</vt:lpstr>
      <vt:lpstr>Classroom Ideas</vt:lpstr>
      <vt:lpstr>Teaching close reading </vt:lpstr>
      <vt:lpstr>Considering psychogeography Tate Modern Glossary </vt:lpstr>
      <vt:lpstr>London By William Blake </vt:lpstr>
      <vt:lpstr>Blake and London: Psychogeography</vt:lpstr>
      <vt:lpstr>Reading Western Australian locations</vt:lpstr>
      <vt:lpstr>Geraldton, WA.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Poetry in the Classroom</dc:title>
  <dc:creator>Claire</dc:creator>
  <cp:lastModifiedBy>Claire Jones</cp:lastModifiedBy>
  <cp:revision>16</cp:revision>
  <dcterms:created xsi:type="dcterms:W3CDTF">2015-10-09T05:03:15Z</dcterms:created>
  <dcterms:modified xsi:type="dcterms:W3CDTF">2015-10-21T07:17:14Z</dcterms:modified>
</cp:coreProperties>
</file>